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21"/>
  </p:notesMasterIdLst>
  <p:handoutMasterIdLst>
    <p:handoutMasterId r:id="rId22"/>
  </p:handoutMasterIdLst>
  <p:sldIdLst>
    <p:sldId id="306" r:id="rId5"/>
    <p:sldId id="331" r:id="rId6"/>
    <p:sldId id="307" r:id="rId7"/>
    <p:sldId id="316" r:id="rId8"/>
    <p:sldId id="317" r:id="rId9"/>
    <p:sldId id="318" r:id="rId10"/>
    <p:sldId id="319" r:id="rId11"/>
    <p:sldId id="320" r:id="rId12"/>
    <p:sldId id="332" r:id="rId13"/>
    <p:sldId id="323" r:id="rId14"/>
    <p:sldId id="326" r:id="rId15"/>
    <p:sldId id="330" r:id="rId16"/>
    <p:sldId id="329" r:id="rId17"/>
    <p:sldId id="328" r:id="rId18"/>
    <p:sldId id="327" r:id="rId19"/>
    <p:sldId id="325" r:id="rId20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6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5" autoAdjust="0"/>
    <p:restoredTop sz="69841" autoAdjust="0"/>
  </p:normalViewPr>
  <p:slideViewPr>
    <p:cSldViewPr snapToGrid="0">
      <p:cViewPr varScale="1">
        <p:scale>
          <a:sx n="71" d="100"/>
          <a:sy n="71" d="100"/>
        </p:scale>
        <p:origin x="480" y="60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7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w, Emma-Claire" userId="523ab2ea-4209-49b0-b9ce-4097161a97b2" providerId="ADAL" clId="{1DC12CE3-5073-4839-8C85-C1E562606128}"/>
    <pc:docChg chg="custSel modSld">
      <pc:chgData name="Shaw, Emma-Claire" userId="523ab2ea-4209-49b0-b9ce-4097161a97b2" providerId="ADAL" clId="{1DC12CE3-5073-4839-8C85-C1E562606128}" dt="2025-01-28T15:49:56.581" v="21" actId="14100"/>
      <pc:docMkLst>
        <pc:docMk/>
      </pc:docMkLst>
      <pc:sldChg chg="modNotes">
        <pc:chgData name="Shaw, Emma-Claire" userId="523ab2ea-4209-49b0-b9ce-4097161a97b2" providerId="ADAL" clId="{1DC12CE3-5073-4839-8C85-C1E562606128}" dt="2025-01-28T15:49:36.199" v="3" actId="368"/>
        <pc:sldMkLst>
          <pc:docMk/>
          <pc:sldMk cId="2339488779" sldId="317"/>
        </pc:sldMkLst>
      </pc:sldChg>
      <pc:sldChg chg="modNotes">
        <pc:chgData name="Shaw, Emma-Claire" userId="523ab2ea-4209-49b0-b9ce-4097161a97b2" providerId="ADAL" clId="{1DC12CE3-5073-4839-8C85-C1E562606128}" dt="2025-01-28T15:49:36.207" v="5" actId="368"/>
        <pc:sldMkLst>
          <pc:docMk/>
          <pc:sldMk cId="1861329696" sldId="318"/>
        </pc:sldMkLst>
      </pc:sldChg>
      <pc:sldChg chg="modNotes">
        <pc:chgData name="Shaw, Emma-Claire" userId="523ab2ea-4209-49b0-b9ce-4097161a97b2" providerId="ADAL" clId="{1DC12CE3-5073-4839-8C85-C1E562606128}" dt="2025-01-28T15:49:36.230" v="9" actId="368"/>
        <pc:sldMkLst>
          <pc:docMk/>
          <pc:sldMk cId="1939186265" sldId="323"/>
        </pc:sldMkLst>
      </pc:sldChg>
      <pc:sldChg chg="modSp mod">
        <pc:chgData name="Shaw, Emma-Claire" userId="523ab2ea-4209-49b0-b9ce-4097161a97b2" providerId="ADAL" clId="{1DC12CE3-5073-4839-8C85-C1E562606128}" dt="2025-01-28T15:49:56.581" v="21" actId="14100"/>
        <pc:sldMkLst>
          <pc:docMk/>
          <pc:sldMk cId="1223032033" sldId="325"/>
        </pc:sldMkLst>
        <pc:spChg chg="mod">
          <ac:chgData name="Shaw, Emma-Claire" userId="523ab2ea-4209-49b0-b9ce-4097161a97b2" providerId="ADAL" clId="{1DC12CE3-5073-4839-8C85-C1E562606128}" dt="2025-01-28T15:49:56.581" v="21" actId="14100"/>
          <ac:spMkLst>
            <pc:docMk/>
            <pc:sldMk cId="1223032033" sldId="325"/>
            <ac:spMk id="2" creationId="{35B807CE-D8A9-9D1E-2BF2-2334D689E89B}"/>
          </ac:spMkLst>
        </pc:spChg>
      </pc:sldChg>
      <pc:sldChg chg="modNotes">
        <pc:chgData name="Shaw, Emma-Claire" userId="523ab2ea-4209-49b0-b9ce-4097161a97b2" providerId="ADAL" clId="{1DC12CE3-5073-4839-8C85-C1E562606128}" dt="2025-01-28T15:49:36.239" v="11" actId="368"/>
        <pc:sldMkLst>
          <pc:docMk/>
          <pc:sldMk cId="3331486511" sldId="326"/>
        </pc:sldMkLst>
      </pc:sldChg>
      <pc:sldChg chg="modNotes">
        <pc:chgData name="Shaw, Emma-Claire" userId="523ab2ea-4209-49b0-b9ce-4097161a97b2" providerId="ADAL" clId="{1DC12CE3-5073-4839-8C85-C1E562606128}" dt="2025-01-28T15:49:36.249" v="13" actId="368"/>
        <pc:sldMkLst>
          <pc:docMk/>
          <pc:sldMk cId="1526070218" sldId="329"/>
        </pc:sldMkLst>
      </pc:sldChg>
      <pc:sldChg chg="modNotes">
        <pc:chgData name="Shaw, Emma-Claire" userId="523ab2ea-4209-49b0-b9ce-4097161a97b2" providerId="ADAL" clId="{1DC12CE3-5073-4839-8C85-C1E562606128}" dt="2025-01-28T15:49:36.178" v="1" actId="368"/>
        <pc:sldMkLst>
          <pc:docMk/>
          <pc:sldMk cId="3393417016" sldId="331"/>
        </pc:sldMkLst>
      </pc:sldChg>
      <pc:sldChg chg="modNotes">
        <pc:chgData name="Shaw, Emma-Claire" userId="523ab2ea-4209-49b0-b9ce-4097161a97b2" providerId="ADAL" clId="{1DC12CE3-5073-4839-8C85-C1E562606128}" dt="2025-01-28T15:49:36.219" v="7" actId="368"/>
        <pc:sldMkLst>
          <pc:docMk/>
          <pc:sldMk cId="699101705" sldId="33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B86346-59A2-4282-9A64-05524C79D8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1D54C-AFC8-47F5-B030-A8ED60D088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6B27D-C1ED-4C55-9062-2279210E96ED}" type="datetime1">
              <a:rPr lang="en-GB" smtClean="0"/>
              <a:t>28/01/2025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D8396-DC49-433C-84C0-BD573781E5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A06B3-9442-49D9-BE03-080DCCEA1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AD26-F754-4E27-9D95-B069583AB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08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1EAF8-BEF3-4EDD-99CF-6435314FE1C9}" type="datetime1">
              <a:rPr lang="en-GB" smtClean="0"/>
              <a:pPr/>
              <a:t>28/01/2025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272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noProof="0" smtClean="0"/>
              <a:t>12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54813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noProof="0" smtClean="0"/>
              <a:t>13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3535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70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0993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97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noProof="0" smtClean="0"/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43218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34740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91584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3586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35061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717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ectorseek.com/vector_logo/microsoft-power-platform-logo-vector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youtube.com/watch?v=nSzNizk2Lio" TargetMode="External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hyperlink" Target="https://courses.lumenlearning.com/wmintrobusiness/chapter/reading-team-success/" TargetMode="External"/><Relationship Id="rId12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g"/><Relationship Id="rId11" Type="http://schemas.openxmlformats.org/officeDocument/2006/relationships/hyperlink" Target="https://braincycle1.bitbucket.io/how-to-deal-with-a-demanding-customer.html" TargetMode="External"/><Relationship Id="rId5" Type="http://schemas.openxmlformats.org/officeDocument/2006/relationships/hyperlink" Target="https://svgsilh.com/image/282735.html" TargetMode="External"/><Relationship Id="rId10" Type="http://schemas.openxmlformats.org/officeDocument/2006/relationships/image" Target="../media/image53.jpg"/><Relationship Id="rId4" Type="http://schemas.openxmlformats.org/officeDocument/2006/relationships/image" Target="../media/image50.svg"/><Relationship Id="rId9" Type="http://schemas.openxmlformats.org/officeDocument/2006/relationships/hyperlink" Target="https://singularityhub.com/2014/12/17/how-tech-brought-us-closer-to-the-future-in-2014/2014-review-future-1/" TargetMode="External"/><Relationship Id="rId14" Type="http://schemas.openxmlformats.org/officeDocument/2006/relationships/hyperlink" Target="https://www.jondoesflow.com/post/what-is-dataverse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cpedia.org/highway-signs/f/future.html" TargetMode="External"/><Relationship Id="rId3" Type="http://schemas.openxmlformats.org/officeDocument/2006/relationships/image" Target="../media/image68.jpg"/><Relationship Id="rId7" Type="http://schemas.openxmlformats.org/officeDocument/2006/relationships/image" Target="../media/image70.jp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duperrin.com/english/2021/03/02/how-to-prioritize-your-employee-experience-initiatives/" TargetMode="External"/><Relationship Id="rId11" Type="http://schemas.openxmlformats.org/officeDocument/2006/relationships/image" Target="../media/image72.svg"/><Relationship Id="rId5" Type="http://schemas.openxmlformats.org/officeDocument/2006/relationships/image" Target="../media/image69.jpg"/><Relationship Id="rId10" Type="http://schemas.openxmlformats.org/officeDocument/2006/relationships/image" Target="../media/image71.png"/><Relationship Id="rId4" Type="http://schemas.openxmlformats.org/officeDocument/2006/relationships/hyperlink" Target="https://www.artofit.org/image-gallery/22025485669479290/cheerleaders-human-pyramid/" TargetMode="External"/><Relationship Id="rId9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bit.ly/42uu7X6" TargetMode="External"/><Relationship Id="rId5" Type="http://schemas.openxmlformats.org/officeDocument/2006/relationships/hyperlink" Target="http://www.linkedin.com/in/shawemmaclaire/" TargetMode="External"/><Relationship Id="rId4" Type="http://schemas.openxmlformats.org/officeDocument/2006/relationships/hyperlink" Target="https://vectorseek.com/vector_logo/microsoft-power-platform-logo-vector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power-platform/guidance/coe/starter-kit" TargetMode="External"/><Relationship Id="rId7" Type="http://schemas.openxmlformats.org/officeDocument/2006/relationships/hyperlink" Target="http://bit.ly/42uu7X6" TargetMode="External"/><Relationship Id="rId2" Type="http://schemas.openxmlformats.org/officeDocument/2006/relationships/hyperlink" Target="https://www.d365ppug.com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efradigital.blog.gov.uk/2023/06/23/unlocking-the-power-of-low-code-in-defra/" TargetMode="External"/><Relationship Id="rId5" Type="http://schemas.openxmlformats.org/officeDocument/2006/relationships/hyperlink" Target="https://podcasts.apple.com/us/podcast/imposter-syndrome-corner-guest-emma-claire-shaw/id1725208150?i=1000653508368" TargetMode="External"/><Relationship Id="rId4" Type="http://schemas.openxmlformats.org/officeDocument/2006/relationships/hyperlink" Target="https://learn.microsoft.com/en-us/power-platform/guidance/adoption/environment-strategy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vectorseek.com/vector_logo/microsoft-power-platform-logo-vector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bit.ly/42uu7X6" TargetMode="External"/><Relationship Id="rId4" Type="http://schemas.openxmlformats.org/officeDocument/2006/relationships/hyperlink" Target="http://www.linkedin.com/in/shawemmaclair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christophe_pelletier/14525331057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lickr.com/photos/60849810@N05/14009545278" TargetMode="External"/><Relationship Id="rId5" Type="http://schemas.openxmlformats.org/officeDocument/2006/relationships/image" Target="../media/image16.jpg"/><Relationship Id="rId4" Type="http://schemas.openxmlformats.org/officeDocument/2006/relationships/hyperlink" Target="https://www.flickr.com/photos/statelibraryofvictoria_collections/1400954527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ursology.net/2020/10/13/being-true-to-yourself-a-career-as-a-nurse-educator-guided-by-critical-caring-pedagogy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29" Type="http://schemas.openxmlformats.org/officeDocument/2006/relationships/image" Target="../media/image45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31" Type="http://schemas.openxmlformats.org/officeDocument/2006/relationships/image" Target="../media/image47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Relationship Id="rId27" Type="http://schemas.openxmlformats.org/officeDocument/2006/relationships/image" Target="../media/image43.svg"/><Relationship Id="rId30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7781006" cy="2843784"/>
          </a:xfrm>
        </p:spPr>
        <p:txBody>
          <a:bodyPr rtlCol="0">
            <a:normAutofit fontScale="90000"/>
          </a:bodyPr>
          <a:lstStyle/>
          <a:p>
            <a:pPr algn="l"/>
            <a:r>
              <a:rPr lang="en-GB" b="1" i="0" dirty="0">
                <a:effectLst/>
                <a:latin typeface="Roboto" panose="02000000000000000000" pitchFamily="2" charset="0"/>
              </a:rPr>
              <a:t>How to Successfully Adopt Power Platform at Scale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GB" sz="2000" dirty="0">
                <a:solidFill>
                  <a:schemeClr val="bg1"/>
                </a:solidFill>
              </a:rPr>
              <a:t>Emma-Claire Shaw</a:t>
            </a:r>
          </a:p>
          <a:p>
            <a:pPr rtl="0"/>
            <a:r>
              <a:rPr lang="en-GB" dirty="0"/>
              <a:t>Lead Product Manager - </a:t>
            </a:r>
            <a:r>
              <a:rPr lang="en-GB" sz="2000" dirty="0">
                <a:solidFill>
                  <a:schemeClr val="bg1"/>
                </a:solidFill>
              </a:rPr>
              <a:t>Power Platform</a:t>
            </a:r>
          </a:p>
          <a:p>
            <a:pPr rtl="0"/>
            <a:r>
              <a:rPr lang="en-GB" sz="2000" dirty="0">
                <a:solidFill>
                  <a:schemeClr val="bg1"/>
                </a:solidFill>
              </a:rPr>
              <a:t>Defra Group (UK Central Government)</a:t>
            </a:r>
          </a:p>
          <a:p>
            <a:pPr rtl="0"/>
            <a:endParaRPr lang="en-GB" dirty="0"/>
          </a:p>
        </p:txBody>
      </p:sp>
      <p:pic>
        <p:nvPicPr>
          <p:cNvPr id="4" name="Picture Placeholder 8" descr="A person wearing a pink beanie&#10;&#10;Description automatically generated">
            <a:extLst>
              <a:ext uri="{FF2B5EF4-FFF2-40B4-BE49-F238E27FC236}">
                <a16:creationId xmlns:a16="http://schemas.microsoft.com/office/drawing/2014/main" id="{1CAE2382-A5C6-96E6-CE85-927DA0C4E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4332653" y="4588685"/>
            <a:ext cx="1309195" cy="1309195"/>
          </a:xfrm>
          <a:prstGeom prst="flowChartConnector">
            <a:avLst/>
          </a:prstGeom>
        </p:spPr>
      </p:pic>
      <p:pic>
        <p:nvPicPr>
          <p:cNvPr id="6" name="Picture 5" descr="A green and blue logo&#10;&#10;Description automatically generated">
            <a:extLst>
              <a:ext uri="{FF2B5EF4-FFF2-40B4-BE49-F238E27FC236}">
                <a16:creationId xmlns:a16="http://schemas.microsoft.com/office/drawing/2014/main" id="{BBB2CFA5-7708-0240-16E6-E82D2D8C6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079454" y="1296544"/>
            <a:ext cx="2127589" cy="22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8F6773A-68B9-AEFD-B30A-16EF39B61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5176" y="664646"/>
            <a:ext cx="4434840" cy="907170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accent4"/>
                </a:solidFill>
              </a:rPr>
              <a:t>Supercharge</a:t>
            </a:r>
            <a:r>
              <a:rPr lang="en-GB" sz="3600" dirty="0"/>
              <a:t> adoption at scale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918EDAD7-B1AE-D98D-D862-2FC0C02481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6619" y="1760561"/>
            <a:ext cx="5767449" cy="49609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You’re on a journey – don’t ignore your ‘passengers’: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GB" dirty="0"/>
              <a:t>Keep your early adopters on board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GB" dirty="0"/>
              <a:t>Keep your stakeholders (biz and IT) sighted and up-to-date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GB" dirty="0"/>
              <a:t>Keep bringing people on until everyone knows you’re here but </a:t>
            </a:r>
            <a:r>
              <a:rPr lang="en-GB" b="1" dirty="0"/>
              <a:t>be aware of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Focus efforts on </a:t>
            </a:r>
            <a:r>
              <a:rPr lang="en-GB" b="1" dirty="0">
                <a:solidFill>
                  <a:schemeClr val="accent5"/>
                </a:solidFill>
              </a:rPr>
              <a:t>sustainable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b="1" dirty="0">
                <a:solidFill>
                  <a:schemeClr val="accent5"/>
                </a:solidFill>
              </a:rPr>
              <a:t>ENABLEMENT</a:t>
            </a:r>
            <a:br>
              <a:rPr lang="en-GB" dirty="0"/>
            </a:br>
            <a:r>
              <a:rPr lang="en-GB" dirty="0"/>
              <a:t>(CoP / training / hackathons / fusion teams)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your data: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GB" dirty="0"/>
              <a:t>Patterns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GB" dirty="0"/>
              <a:t>Opportunities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en-GB" dirty="0"/>
              <a:t>Regular reporting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C9172-06CA-C8C8-C404-47E3C924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GB" noProof="0" smtClean="0"/>
              <a:pPr rtl="0"/>
              <a:t>10</a:t>
            </a:fld>
            <a:endParaRPr lang="en-GB" noProof="0"/>
          </a:p>
        </p:txBody>
      </p:sp>
      <p:pic>
        <p:nvPicPr>
          <p:cNvPr id="19" name="Picture Placeholder 18" descr="A group of lego people working on computers&#10;&#10;Description automatically generated">
            <a:extLst>
              <a:ext uri="{FF2B5EF4-FFF2-40B4-BE49-F238E27FC236}">
                <a16:creationId xmlns:a16="http://schemas.microsoft.com/office/drawing/2014/main" id="{7299C732-013D-05E8-B595-091D9F12D3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452" b="3452"/>
          <a:stretch>
            <a:fillRect/>
          </a:stretch>
        </p:blipFill>
        <p:spPr>
          <a:xfrm>
            <a:off x="703964" y="3091624"/>
            <a:ext cx="4078471" cy="344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45D55F7-C54A-005F-D439-054B9C025E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830" t="-692" r="5601" b="692"/>
          <a:stretch/>
        </p:blipFill>
        <p:spPr>
          <a:xfrm>
            <a:off x="703963" y="319088"/>
            <a:ext cx="4078472" cy="2505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91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44766A4C-FCDE-F957-6064-845BA10DD0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41" b="41"/>
          <a:stretch>
            <a:fillRect/>
          </a:stretch>
        </p:blipFill>
        <p:spPr>
          <a:xfrm>
            <a:off x="144441" y="334664"/>
            <a:ext cx="2290065" cy="2290065"/>
          </a:xfrm>
        </p:spPr>
      </p:pic>
      <p:pic>
        <p:nvPicPr>
          <p:cNvPr id="26" name="Picture Placeholder 25" descr="A person jumping in the air with a crowd of people&#10;&#10;Description automatically generated">
            <a:extLst>
              <a:ext uri="{FF2B5EF4-FFF2-40B4-BE49-F238E27FC236}">
                <a16:creationId xmlns:a16="http://schemas.microsoft.com/office/drawing/2014/main" id="{F67901B0-E433-AB61-A3FC-040B9B186D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6663" r="16663"/>
          <a:stretch>
            <a:fillRect/>
          </a:stretch>
        </p:blipFill>
        <p:spPr>
          <a:xfrm>
            <a:off x="2850239" y="266217"/>
            <a:ext cx="2245175" cy="2228937"/>
          </a:xfrm>
        </p:spPr>
      </p:pic>
      <p:pic>
        <p:nvPicPr>
          <p:cNvPr id="31" name="Picture Placeholder 30" descr="A silhouette of hands holding a word&#10;&#10;Description automatically generated">
            <a:extLst>
              <a:ext uri="{FF2B5EF4-FFF2-40B4-BE49-F238E27FC236}">
                <a16:creationId xmlns:a16="http://schemas.microsoft.com/office/drawing/2014/main" id="{92F509ED-1A1D-5064-107A-B8E28D82639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4104" r="14104"/>
          <a:stretch>
            <a:fillRect/>
          </a:stretch>
        </p:blipFill>
        <p:spPr>
          <a:xfrm>
            <a:off x="5279471" y="4880758"/>
            <a:ext cx="2504293" cy="1977242"/>
          </a:xfrm>
        </p:spPr>
      </p:pic>
      <p:pic>
        <p:nvPicPr>
          <p:cNvPr id="29" name="Picture Placeholder 2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17ABEEC-97A8-2FE5-33F8-0839F2CFC47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4697" r="4697"/>
          <a:stretch>
            <a:fillRect/>
          </a:stretch>
        </p:blipFill>
        <p:spPr>
          <a:xfrm>
            <a:off x="1029939" y="4331124"/>
            <a:ext cx="3446527" cy="253875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2DA42B6-F8A9-CCFC-1C41-F4109E40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Biggest challenges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EF5AD-EC61-23EC-E128-2318A554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GB" noProof="0" smtClean="0"/>
              <a:pPr rtl="0"/>
              <a:t>11</a:t>
            </a:fld>
            <a:endParaRPr lang="en-GB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F64A26-FA6E-8C22-0171-D9680EED8A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3145536"/>
          </a:xfrm>
        </p:spPr>
        <p:txBody>
          <a:bodyPr>
            <a:normAutofit/>
          </a:bodyPr>
          <a:lstStyle/>
          <a:p>
            <a:r>
              <a:rPr lang="en-GB" dirty="0"/>
              <a:t>&amp; how to overcome (some of) them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Benefits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Trust based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Demanding citizen </a:t>
            </a:r>
            <a:r>
              <a:rPr lang="en-GB" dirty="0" err="1"/>
              <a:t>devs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Promoting re-use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Staying up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Model driven apps</a:t>
            </a:r>
          </a:p>
        </p:txBody>
      </p:sp>
      <p:pic>
        <p:nvPicPr>
          <p:cNvPr id="3" name="Picture 2" descr="A row of houses made of legos&#10;&#10;Description automatically generated">
            <a:extLst>
              <a:ext uri="{FF2B5EF4-FFF2-40B4-BE49-F238E27FC236}">
                <a16:creationId xmlns:a16="http://schemas.microsoft.com/office/drawing/2014/main" id="{8BA5886C-0152-75C0-0350-FE64DD7244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2504" y="2465507"/>
            <a:ext cx="2387346" cy="2387346"/>
          </a:xfrm>
          <a:prstGeom prst="ellipse">
            <a:avLst/>
          </a:prstGeom>
        </p:spPr>
      </p:pic>
      <p:pic>
        <p:nvPicPr>
          <p:cNvPr id="11" name="Picture 10" descr="A green circle and circle&#10;&#10;Description automatically generated with medium confidence">
            <a:extLst>
              <a:ext uri="{FF2B5EF4-FFF2-40B4-BE49-F238E27FC236}">
                <a16:creationId xmlns:a16="http://schemas.microsoft.com/office/drawing/2014/main" id="{B341D354-26EE-CBD7-2E48-A983D27171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08055" y="2289010"/>
            <a:ext cx="1946333" cy="194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8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5A4CF14-2DC8-92FF-19C9-1E7CD54B2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SO FAR...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ABC0B-2E4E-A29E-8B06-0FD31F90E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GB" noProof="0" dirty="0"/>
              <a:t>28/1/2025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A350F-3327-BA61-29DE-1DDC38764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GB" noProof="0" smtClean="0"/>
              <a:pPr rtl="0"/>
              <a:t>12</a:t>
            </a:fld>
            <a:endParaRPr lang="en-GB" noProof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76678C-1437-FE1B-3FDE-D17C811B8631}"/>
              </a:ext>
            </a:extLst>
          </p:cNvPr>
          <p:cNvSpPr txBox="1">
            <a:spLocks/>
          </p:cNvSpPr>
          <p:nvPr/>
        </p:nvSpPr>
        <p:spPr>
          <a:xfrm>
            <a:off x="173586" y="3676108"/>
            <a:ext cx="1877575" cy="506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1800" b="1" dirty="0">
                <a:solidFill>
                  <a:schemeClr val="bg1"/>
                </a:solidFill>
              </a:rPr>
              <a:t>3 Delivery Routes Available</a:t>
            </a:r>
            <a:endParaRPr lang="en-GB" sz="1600" b="1" dirty="0">
              <a:solidFill>
                <a:schemeClr val="bg1"/>
              </a:solidFill>
            </a:endParaRPr>
          </a:p>
          <a:p>
            <a:pPr marL="609585" lvl="1" indent="0" algn="ctr">
              <a:buFont typeface="Arial"/>
              <a:buNone/>
            </a:pPr>
            <a:endParaRPr lang="en-GB" sz="1400" b="1" dirty="0">
              <a:solidFill>
                <a:schemeClr val="bg1"/>
              </a:solidFill>
            </a:endParaRPr>
          </a:p>
          <a:p>
            <a:pPr marL="609585" lvl="1" indent="0" algn="ctr">
              <a:buFont typeface="Arial"/>
              <a:buNone/>
            </a:pP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2D73723-FE61-4A2E-F3FF-1C6A40E072C6}"/>
              </a:ext>
            </a:extLst>
          </p:cNvPr>
          <p:cNvSpPr txBox="1">
            <a:spLocks/>
          </p:cNvSpPr>
          <p:nvPr/>
        </p:nvSpPr>
        <p:spPr>
          <a:xfrm>
            <a:off x="264443" y="4563589"/>
            <a:ext cx="1691687" cy="1298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with clear guidance, self serve routes and support available.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8E5BE9F-3BB5-7041-9322-170D13F2E38C}"/>
              </a:ext>
            </a:extLst>
          </p:cNvPr>
          <p:cNvSpPr txBox="1">
            <a:spLocks/>
          </p:cNvSpPr>
          <p:nvPr/>
        </p:nvSpPr>
        <p:spPr>
          <a:xfrm>
            <a:off x="2009955" y="3676108"/>
            <a:ext cx="2079102" cy="506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solidFill>
                  <a:schemeClr val="bg1"/>
                </a:solidFill>
              </a:rPr>
              <a:t>30+ Portfolio Apps live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16DBB5D-D378-6EA8-DF3D-C62F6495C47B}"/>
              </a:ext>
            </a:extLst>
          </p:cNvPr>
          <p:cNvSpPr txBox="1">
            <a:spLocks/>
          </p:cNvSpPr>
          <p:nvPr/>
        </p:nvSpPr>
        <p:spPr>
          <a:xfrm>
            <a:off x="2203663" y="4563589"/>
            <a:ext cx="1691687" cy="1298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&amp; many more in development by our in house team and partners.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BCAB46A-7FB9-7500-9CE8-657FDA9C40B6}"/>
              </a:ext>
            </a:extLst>
          </p:cNvPr>
          <p:cNvSpPr txBox="1">
            <a:spLocks/>
          </p:cNvSpPr>
          <p:nvPr/>
        </p:nvSpPr>
        <p:spPr>
          <a:xfrm>
            <a:off x="4066896" y="3676108"/>
            <a:ext cx="1877575" cy="506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solidFill>
                  <a:schemeClr val="bg1"/>
                </a:solidFill>
              </a:rPr>
              <a:t>233 Citizen Developed Apps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0201C27-C7A1-3621-E594-BCC734442FB0}"/>
              </a:ext>
            </a:extLst>
          </p:cNvPr>
          <p:cNvSpPr txBox="1">
            <a:spLocks/>
          </p:cNvSpPr>
          <p:nvPr/>
        </p:nvSpPr>
        <p:spPr>
          <a:xfrm>
            <a:off x="4157753" y="4563589"/>
            <a:ext cx="1691687" cy="1298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&amp; we know what they are and who is doing them – so do our users!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3975839-4FBD-AAB5-F00E-0425710921C4}"/>
              </a:ext>
            </a:extLst>
          </p:cNvPr>
          <p:cNvSpPr txBox="1">
            <a:spLocks/>
          </p:cNvSpPr>
          <p:nvPr/>
        </p:nvSpPr>
        <p:spPr>
          <a:xfrm>
            <a:off x="5870518" y="3676108"/>
            <a:ext cx="1877575" cy="506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solidFill>
                  <a:schemeClr val="bg1"/>
                </a:solidFill>
              </a:rPr>
              <a:t>3,500+ Citizen Developed Flows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EA79B91-88A5-7459-4074-CBE26BC09D6B}"/>
              </a:ext>
            </a:extLst>
          </p:cNvPr>
          <p:cNvSpPr txBox="1">
            <a:spLocks/>
          </p:cNvSpPr>
          <p:nvPr/>
        </p:nvSpPr>
        <p:spPr>
          <a:xfrm>
            <a:off x="5961375" y="4563589"/>
            <a:ext cx="1691687" cy="1298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&amp; quickly growing – Automate adoption has been the biggest growth area.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EED6B210-C85D-B741-8C9D-47D48997756C}"/>
              </a:ext>
            </a:extLst>
          </p:cNvPr>
          <p:cNvSpPr txBox="1">
            <a:spLocks/>
          </p:cNvSpPr>
          <p:nvPr/>
        </p:nvSpPr>
        <p:spPr>
          <a:xfrm>
            <a:off x="7710912" y="3676108"/>
            <a:ext cx="2239685" cy="506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solidFill>
                  <a:schemeClr val="bg1"/>
                </a:solidFill>
              </a:rPr>
              <a:t>Fast Growing Community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D6D4968A-193A-4DD6-97E7-AE8EF7DEE5A8}"/>
              </a:ext>
            </a:extLst>
          </p:cNvPr>
          <p:cNvSpPr txBox="1">
            <a:spLocks/>
          </p:cNvSpPr>
          <p:nvPr/>
        </p:nvSpPr>
        <p:spPr>
          <a:xfrm>
            <a:off x="7921817" y="4563589"/>
            <a:ext cx="1817877" cy="1298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896 members and counting, with ~100 showing up for monthly meet ups.</a:t>
            </a:r>
          </a:p>
        </p:txBody>
      </p:sp>
      <p:pic>
        <p:nvPicPr>
          <p:cNvPr id="23" name="Graphic 22" descr="Basic Shapes outline">
            <a:extLst>
              <a:ext uri="{FF2B5EF4-FFF2-40B4-BE49-F238E27FC236}">
                <a16:creationId xmlns:a16="http://schemas.microsoft.com/office/drawing/2014/main" id="{BCEC6A39-D54C-B36A-3891-561E61B3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879" y="2072167"/>
            <a:ext cx="1464813" cy="1464813"/>
          </a:xfrm>
          <a:prstGeom prst="rect">
            <a:avLst/>
          </a:prstGeom>
        </p:spPr>
      </p:pic>
      <p:pic>
        <p:nvPicPr>
          <p:cNvPr id="24" name="Graphic 23" descr="Laptop with solid fill">
            <a:extLst>
              <a:ext uri="{FF2B5EF4-FFF2-40B4-BE49-F238E27FC236}">
                <a16:creationId xmlns:a16="http://schemas.microsoft.com/office/drawing/2014/main" id="{6A616531-791C-DED1-6EDE-EB9249E2D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74603" y="2149024"/>
            <a:ext cx="1348764" cy="1348764"/>
          </a:xfrm>
          <a:prstGeom prst="rect">
            <a:avLst/>
          </a:prstGeom>
        </p:spPr>
      </p:pic>
      <p:pic>
        <p:nvPicPr>
          <p:cNvPr id="25" name="Graphic 24" descr="Programmer female outline">
            <a:extLst>
              <a:ext uri="{FF2B5EF4-FFF2-40B4-BE49-F238E27FC236}">
                <a16:creationId xmlns:a16="http://schemas.microsoft.com/office/drawing/2014/main" id="{E7E00397-B929-9489-A5BD-6CDC4344C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1189" y="1955883"/>
            <a:ext cx="1464813" cy="1464813"/>
          </a:xfrm>
          <a:prstGeom prst="rect">
            <a:avLst/>
          </a:prstGeom>
        </p:spPr>
      </p:pic>
      <p:pic>
        <p:nvPicPr>
          <p:cNvPr id="26" name="Graphic 25" descr="Gears outline">
            <a:extLst>
              <a:ext uri="{FF2B5EF4-FFF2-40B4-BE49-F238E27FC236}">
                <a16:creationId xmlns:a16="http://schemas.microsoft.com/office/drawing/2014/main" id="{FD77C719-13E6-7443-87F3-404C38468D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74811" y="2072165"/>
            <a:ext cx="1464813" cy="1464813"/>
          </a:xfrm>
          <a:prstGeom prst="rect">
            <a:avLst/>
          </a:prstGeom>
        </p:spPr>
      </p:pic>
      <p:pic>
        <p:nvPicPr>
          <p:cNvPr id="27" name="Graphic 26" descr="Cheers outline">
            <a:extLst>
              <a:ext uri="{FF2B5EF4-FFF2-40B4-BE49-F238E27FC236}">
                <a16:creationId xmlns:a16="http://schemas.microsoft.com/office/drawing/2014/main" id="{1944ABF2-36AD-6CE6-69A3-7EF0C53E65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36814" y="2010631"/>
            <a:ext cx="1587880" cy="1587880"/>
          </a:xfrm>
          <a:prstGeom prst="rect">
            <a:avLst/>
          </a:prstGeom>
        </p:spPr>
      </p:pic>
      <p:pic>
        <p:nvPicPr>
          <p:cNvPr id="29" name="Graphic 28" descr="Abacus outline">
            <a:extLst>
              <a:ext uri="{FF2B5EF4-FFF2-40B4-BE49-F238E27FC236}">
                <a16:creationId xmlns:a16="http://schemas.microsoft.com/office/drawing/2014/main" id="{7391F191-8179-DB48-0F7A-54F8DE9FD0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23503" y="2129429"/>
            <a:ext cx="1387954" cy="1387954"/>
          </a:xfrm>
          <a:prstGeom prst="rect">
            <a:avLst/>
          </a:prstGeom>
        </p:spPr>
      </p:pic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902953E3-59C8-F652-2123-1D079256E69A}"/>
              </a:ext>
            </a:extLst>
          </p:cNvPr>
          <p:cNvSpPr txBox="1">
            <a:spLocks/>
          </p:cNvSpPr>
          <p:nvPr/>
        </p:nvSpPr>
        <p:spPr>
          <a:xfrm>
            <a:off x="9997637" y="3702924"/>
            <a:ext cx="2239685" cy="506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solidFill>
                  <a:schemeClr val="bg1"/>
                </a:solidFill>
              </a:rPr>
              <a:t>Real Quantifiable Benefits!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749FD134-F17C-DBDB-D0F1-65337AA32311}"/>
              </a:ext>
            </a:extLst>
          </p:cNvPr>
          <p:cNvSpPr txBox="1">
            <a:spLocks/>
          </p:cNvSpPr>
          <p:nvPr/>
        </p:nvSpPr>
        <p:spPr>
          <a:xfrm>
            <a:off x="10191108" y="4606861"/>
            <a:ext cx="1817877" cy="1298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From 43 reported flows so far we know that users are saving over 35 days a month!</a:t>
            </a:r>
          </a:p>
        </p:txBody>
      </p:sp>
      <p:sp>
        <p:nvSpPr>
          <p:cNvPr id="38" name="Footer Placeholder 7">
            <a:extLst>
              <a:ext uri="{FF2B5EF4-FFF2-40B4-BE49-F238E27FC236}">
                <a16:creationId xmlns:a16="http://schemas.microsoft.com/office/drawing/2014/main" id="{DDE2A145-A875-54FA-3572-603537EA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/>
          <a:p>
            <a:pPr rtl="0"/>
            <a:r>
              <a:rPr lang="en-GB" b="1" i="0" dirty="0">
                <a:effectLst/>
                <a:latin typeface="Roboto" panose="02000000000000000000" pitchFamily="2" charset="0"/>
              </a:rPr>
              <a:t>How to Successfully Adopt Power Platform at Scale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4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9F9A4E4-5FA5-BA61-CC37-C4A959796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TAKEAWAYS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D5F90F-D207-9112-48B1-495E5393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b="1" i="0" dirty="0">
                <a:effectLst/>
                <a:latin typeface="Roboto" panose="02000000000000000000" pitchFamily="2" charset="0"/>
              </a:rPr>
              <a:t>How to Successfully Adopt Power Platform at Scale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F4F339-4D8E-6C66-D939-D552853D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GB" noProof="0" smtClean="0"/>
              <a:pPr rtl="0"/>
              <a:t>13</a:t>
            </a:fld>
            <a:endParaRPr lang="en-GB" noProof="0"/>
          </a:p>
        </p:txBody>
      </p:sp>
      <p:pic>
        <p:nvPicPr>
          <p:cNvPr id="13" name="Picture 12" descr="A group of people standing on each other&#10;&#10;Description automatically generated">
            <a:extLst>
              <a:ext uri="{FF2B5EF4-FFF2-40B4-BE49-F238E27FC236}">
                <a16:creationId xmlns:a16="http://schemas.microsoft.com/office/drawing/2014/main" id="{2B22D43E-51CB-DF53-097B-09BE9F796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1167" y="2073629"/>
            <a:ext cx="2279837" cy="2367047"/>
          </a:xfrm>
          <a:prstGeom prst="round2DiagRect">
            <a:avLst/>
          </a:prstGeom>
        </p:spPr>
      </p:pic>
      <p:pic>
        <p:nvPicPr>
          <p:cNvPr id="14" name="Picture Placeholder 10">
            <a:extLst>
              <a:ext uri="{FF2B5EF4-FFF2-40B4-BE49-F238E27FC236}">
                <a16:creationId xmlns:a16="http://schemas.microsoft.com/office/drawing/2014/main" id="{3D1A9C26-4CD7-265B-16FA-32E42EDD7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6432" r="16432"/>
          <a:stretch/>
        </p:blipFill>
        <p:spPr>
          <a:xfrm>
            <a:off x="2637916" y="2027538"/>
            <a:ext cx="2205372" cy="2384563"/>
          </a:xfrm>
          <a:prstGeom prst="round2Diag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87AFD83-52F8-5AD5-2CA2-D2FEBA8F0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4804" r="4804"/>
          <a:stretch/>
        </p:blipFill>
        <p:spPr>
          <a:xfrm>
            <a:off x="5000200" y="2039286"/>
            <a:ext cx="2205372" cy="2384562"/>
          </a:xfrm>
          <a:prstGeom prst="round2DiagRect">
            <a:avLst/>
          </a:prstGeom>
        </p:spPr>
      </p:pic>
      <p:pic>
        <p:nvPicPr>
          <p:cNvPr id="17" name="Picture Placeholder 12">
            <a:extLst>
              <a:ext uri="{FF2B5EF4-FFF2-40B4-BE49-F238E27FC236}">
                <a16:creationId xmlns:a16="http://schemas.microsoft.com/office/drawing/2014/main" id="{19E462EC-AD25-52F0-9F63-339714DF90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078" r="5078"/>
          <a:stretch/>
        </p:blipFill>
        <p:spPr>
          <a:xfrm>
            <a:off x="7348712" y="1994386"/>
            <a:ext cx="2205372" cy="2450865"/>
          </a:xfrm>
          <a:prstGeom prst="round2DiagRect">
            <a:avLst/>
          </a:prstGeom>
        </p:spPr>
      </p:pic>
      <p:pic>
        <p:nvPicPr>
          <p:cNvPr id="19" name="Graphic 18" descr="Recycle with solid fill">
            <a:extLst>
              <a:ext uri="{FF2B5EF4-FFF2-40B4-BE49-F238E27FC236}">
                <a16:creationId xmlns:a16="http://schemas.microsoft.com/office/drawing/2014/main" id="{7C1B90DF-37FE-18AF-3B8D-2457547C52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05651" y="2611405"/>
            <a:ext cx="1291493" cy="1291493"/>
          </a:xfrm>
          <a:prstGeom prst="rect">
            <a:avLst/>
          </a:prstGeom>
        </p:spPr>
      </p:pic>
      <p:pic>
        <p:nvPicPr>
          <p:cNvPr id="20" name="Picture 19" descr="Person holding green megaphone">
            <a:extLst>
              <a:ext uri="{FF2B5EF4-FFF2-40B4-BE49-F238E27FC236}">
                <a16:creationId xmlns:a16="http://schemas.microsoft.com/office/drawing/2014/main" id="{F58C6F74-332A-FC08-7E51-A8E7DD9600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7888" y="1961039"/>
            <a:ext cx="2391620" cy="2462809"/>
          </a:xfrm>
          <a:prstGeom prst="round2Diag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5EB5F2F-E59C-35E2-3432-B213B21FA0B9}"/>
              </a:ext>
            </a:extLst>
          </p:cNvPr>
          <p:cNvSpPr/>
          <p:nvPr/>
        </p:nvSpPr>
        <p:spPr>
          <a:xfrm>
            <a:off x="275632" y="4655142"/>
            <a:ext cx="2205372" cy="17272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People are THE single most important factor in nailing this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D7C090-8AC4-6981-9569-6AD267F1BC88}"/>
              </a:ext>
            </a:extLst>
          </p:cNvPr>
          <p:cNvSpPr/>
          <p:nvPr/>
        </p:nvSpPr>
        <p:spPr>
          <a:xfrm>
            <a:off x="2637916" y="4655142"/>
            <a:ext cx="2205372" cy="1727200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Regularly prioritise to remain (relatively) sane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3146E6-8955-E545-E773-E91A59C83845}"/>
              </a:ext>
            </a:extLst>
          </p:cNvPr>
          <p:cNvSpPr/>
          <p:nvPr/>
        </p:nvSpPr>
        <p:spPr>
          <a:xfrm>
            <a:off x="5000200" y="4655142"/>
            <a:ext cx="2205372" cy="1727200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It’s a PRODUCT not a PROJECT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521FEA-D0E8-19D2-B1B7-93C9C758239B}"/>
              </a:ext>
            </a:extLst>
          </p:cNvPr>
          <p:cNvSpPr/>
          <p:nvPr/>
        </p:nvSpPr>
        <p:spPr>
          <a:xfrm>
            <a:off x="7353384" y="4655142"/>
            <a:ext cx="2205372" cy="1727200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Focus on SUSTAINABLE enablement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5209F6-C1B4-79BF-1A64-8B3298F3F253}"/>
              </a:ext>
            </a:extLst>
          </p:cNvPr>
          <p:cNvSpPr/>
          <p:nvPr/>
        </p:nvSpPr>
        <p:spPr>
          <a:xfrm>
            <a:off x="9710996" y="4655142"/>
            <a:ext cx="2205372" cy="1727200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Keep everyone on the bus with comms and engagement (TELL THEM!)</a:t>
            </a:r>
          </a:p>
        </p:txBody>
      </p:sp>
    </p:spTree>
    <p:extLst>
      <p:ext uri="{BB962C8B-B14F-4D97-AF65-F5344CB8AC3E}">
        <p14:creationId xmlns:p14="http://schemas.microsoft.com/office/powerpoint/2010/main" val="152607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D4025B8-CD37-D71B-EB98-10E21186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806680"/>
            <a:ext cx="10771632" cy="1325563"/>
          </a:xfrm>
        </p:spPr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B471E-07FE-100F-9188-8F982AC66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5357" y="1152969"/>
            <a:ext cx="5105263" cy="365125"/>
          </a:xfrm>
        </p:spPr>
        <p:txBody>
          <a:bodyPr/>
          <a:lstStyle/>
          <a:p>
            <a:pPr rtl="0"/>
            <a:r>
              <a:rPr lang="en-GB" sz="2000" b="1" i="0" dirty="0">
                <a:effectLst/>
                <a:latin typeface="Roboto" panose="02000000000000000000" pitchFamily="2" charset="0"/>
              </a:rPr>
              <a:t>How to Successfully Adopt Power Platform at Scale</a:t>
            </a:r>
            <a:endParaRPr lang="en-GB" sz="2000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F19C7-FCDE-C012-BDEF-69496E75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GB" noProof="0" smtClean="0"/>
              <a:pPr rtl="0"/>
              <a:t>14</a:t>
            </a:fld>
            <a:endParaRPr lang="en-GB" noProof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91B6D93-54BA-F2EB-15DA-FC6CD4179708}"/>
              </a:ext>
            </a:extLst>
          </p:cNvPr>
          <p:cNvSpPr txBox="1">
            <a:spLocks/>
          </p:cNvSpPr>
          <p:nvPr/>
        </p:nvSpPr>
        <p:spPr>
          <a:xfrm>
            <a:off x="2056167" y="3099332"/>
            <a:ext cx="5093208" cy="1197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/>
              <a:t>Emma-Claire Shaw</a:t>
            </a:r>
          </a:p>
          <a:p>
            <a:pPr marL="0" indent="0">
              <a:buNone/>
            </a:pPr>
            <a:r>
              <a:rPr lang="en-GB" sz="2100" dirty="0"/>
              <a:t>Lead Product Manager - Power Platform</a:t>
            </a:r>
          </a:p>
          <a:p>
            <a:pPr marL="0" indent="0">
              <a:buNone/>
            </a:pPr>
            <a:r>
              <a:rPr lang="en-GB" sz="2100" dirty="0"/>
              <a:t>Defra Group (UK Central Government)</a:t>
            </a:r>
          </a:p>
          <a:p>
            <a:endParaRPr lang="en-GB" dirty="0"/>
          </a:p>
        </p:txBody>
      </p:sp>
      <p:pic>
        <p:nvPicPr>
          <p:cNvPr id="5" name="Picture Placeholder 8" descr="A person wearing a pink beanie&#10;&#10;Description automatically generated">
            <a:extLst>
              <a:ext uri="{FF2B5EF4-FFF2-40B4-BE49-F238E27FC236}">
                <a16:creationId xmlns:a16="http://schemas.microsoft.com/office/drawing/2014/main" id="{BD1803ED-CFB2-EDB0-F24E-857A200DD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746972" y="2988001"/>
            <a:ext cx="1309195" cy="1309195"/>
          </a:xfrm>
          <a:prstGeom prst="flowChartConnector">
            <a:avLst/>
          </a:prstGeom>
        </p:spPr>
      </p:pic>
      <p:pic>
        <p:nvPicPr>
          <p:cNvPr id="6" name="Picture 5" descr="A green and blue logo&#10;&#10;Description automatically generated">
            <a:extLst>
              <a:ext uri="{FF2B5EF4-FFF2-40B4-BE49-F238E27FC236}">
                <a16:creationId xmlns:a16="http://schemas.microsoft.com/office/drawing/2014/main" id="{868377B4-93AE-EE88-8D46-EB4AF946D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28680" y="2268053"/>
            <a:ext cx="1859186" cy="19503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6CAD43-B11F-B1CC-9C18-D8C1F7FD3932}"/>
              </a:ext>
            </a:extLst>
          </p:cNvPr>
          <p:cNvSpPr txBox="1"/>
          <p:nvPr/>
        </p:nvSpPr>
        <p:spPr>
          <a:xfrm>
            <a:off x="2056167" y="4612658"/>
            <a:ext cx="6133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www.linkedin.com/in/shawemmaclaire/</a:t>
            </a:r>
            <a:r>
              <a:rPr lang="en-GB" sz="1800" b="1" dirty="0">
                <a:solidFill>
                  <a:schemeClr val="accent5"/>
                </a:solidFill>
              </a:rPr>
              <a:t> </a:t>
            </a:r>
          </a:p>
          <a:p>
            <a:r>
              <a:rPr lang="en-GB" sz="1800" b="1" dirty="0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http://bit.ly/42uu7X6</a:t>
            </a:r>
            <a:r>
              <a:rPr lang="en-GB" sz="1800" b="1" dirty="0">
                <a:solidFill>
                  <a:schemeClr val="accent5"/>
                </a:solidFill>
              </a:rPr>
              <a:t> </a:t>
            </a:r>
            <a:r>
              <a:rPr lang="en-GB" sz="1800" dirty="0">
                <a:solidFill>
                  <a:schemeClr val="bg1"/>
                </a:solidFill>
              </a:rPr>
              <a:t>- UK </a:t>
            </a:r>
            <a:r>
              <a:rPr lang="en-GB" sz="1800" dirty="0" err="1">
                <a:solidFill>
                  <a:schemeClr val="bg1"/>
                </a:solidFill>
              </a:rPr>
              <a:t>XGov</a:t>
            </a:r>
            <a:r>
              <a:rPr lang="en-GB" sz="1800" dirty="0">
                <a:solidFill>
                  <a:schemeClr val="bg1"/>
                </a:solidFill>
              </a:rPr>
              <a:t> Community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319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63D993B-230D-9725-FF0F-2DFA71FA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BE0BA4-CC85-20AF-74AB-4F249602D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1204250" cy="4351338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https://www.d365ppug.com/</a:t>
            </a:r>
            <a:r>
              <a:rPr lang="en-GB" dirty="0"/>
              <a:t> &lt;- find your local user group!</a:t>
            </a:r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Microsoft Power Platform </a:t>
            </a:r>
            <a:r>
              <a:rPr lang="en-GB" dirty="0" err="1">
                <a:hlinkClick r:id="rId3"/>
              </a:rPr>
              <a:t>Center</a:t>
            </a:r>
            <a:r>
              <a:rPr lang="en-GB" dirty="0">
                <a:hlinkClick r:id="rId3"/>
              </a:rPr>
              <a:t> of Excellence Starter Kit</a:t>
            </a:r>
            <a:endParaRPr lang="en-GB" dirty="0"/>
          </a:p>
          <a:p>
            <a:r>
              <a:rPr lang="en-GB" dirty="0">
                <a:hlinkClick r:id="rId4"/>
              </a:rPr>
              <a:t>Establishing an Environment Strategy </a:t>
            </a:r>
            <a:r>
              <a:rPr lang="en-GB" i="1" dirty="0"/>
              <a:t>(includes info on Governance)</a:t>
            </a:r>
          </a:p>
          <a:p>
            <a:r>
              <a:rPr lang="en-GB" dirty="0">
                <a:hlinkClick r:id="rId5"/>
              </a:rPr>
              <a:t>Sprint Zero Podcast </a:t>
            </a:r>
            <a:r>
              <a:rPr lang="en-GB" dirty="0"/>
              <a:t>featuring me talking about how to manage Power Platform as a product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  <a:p>
            <a:r>
              <a:rPr lang="en-GB" dirty="0">
                <a:hlinkClick r:id="rId6"/>
              </a:rPr>
              <a:t>Unlocking the power of low code in Defra </a:t>
            </a:r>
            <a:r>
              <a:rPr lang="en-GB" dirty="0"/>
              <a:t>(blog on our journey)</a:t>
            </a:r>
          </a:p>
          <a:p>
            <a:r>
              <a:rPr lang="en-GB" sz="2800" dirty="0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http://bit.ly/42uu7X6</a:t>
            </a:r>
            <a:r>
              <a:rPr lang="en-GB" sz="2800" dirty="0">
                <a:solidFill>
                  <a:srgbClr val="0563C1"/>
                </a:solidFill>
              </a:rPr>
              <a:t> </a:t>
            </a:r>
            <a:r>
              <a:rPr lang="en-GB" sz="2800" dirty="0">
                <a:solidFill>
                  <a:schemeClr val="bg1"/>
                </a:solidFill>
              </a:rPr>
              <a:t>- UK </a:t>
            </a:r>
            <a:r>
              <a:rPr lang="en-GB" sz="2800" dirty="0" err="1">
                <a:solidFill>
                  <a:schemeClr val="bg1"/>
                </a:solidFill>
              </a:rPr>
              <a:t>XGov</a:t>
            </a:r>
            <a:r>
              <a:rPr lang="en-GB" sz="2800" dirty="0">
                <a:solidFill>
                  <a:schemeClr val="bg1"/>
                </a:solidFill>
              </a:rPr>
              <a:t> Community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E06FB6-2CC1-60AA-929C-371740EC9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b="1" i="0" dirty="0">
                <a:effectLst/>
                <a:latin typeface="Roboto" panose="02000000000000000000" pitchFamily="2" charset="0"/>
              </a:rPr>
              <a:t>How to Successfully Adopt Power Platform at Scale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48366F-2274-DCA6-5FCA-FA301161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GB" noProof="0" smtClean="0"/>
              <a:pPr rtl="0"/>
              <a:t>15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33390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807CE-D8A9-9D1E-2BF2-2334D689E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1" y="365125"/>
            <a:ext cx="10482123" cy="616319"/>
          </a:xfrm>
        </p:spPr>
        <p:txBody>
          <a:bodyPr>
            <a:normAutofit fontScale="90000"/>
          </a:bodyPr>
          <a:lstStyle/>
          <a:p>
            <a:r>
              <a:rPr lang="en-GB" dirty="0"/>
              <a:t>ROLES/skills YOU will need*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F23BE-43E5-1376-89D3-09C38EA3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GB" noProof="0" smtClean="0"/>
              <a:pPr rtl="0"/>
              <a:t>16</a:t>
            </a:fld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92A90E-F2EA-9884-CDC5-801E38FEB90D}"/>
              </a:ext>
            </a:extLst>
          </p:cNvPr>
          <p:cNvSpPr/>
          <p:nvPr/>
        </p:nvSpPr>
        <p:spPr>
          <a:xfrm>
            <a:off x="3401568" y="1221524"/>
            <a:ext cx="7773251" cy="24315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dirty="0"/>
              <a:t>Centre of Enablement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E2F59-49B3-C8B7-2028-5346C163734C}"/>
              </a:ext>
            </a:extLst>
          </p:cNvPr>
          <p:cNvSpPr/>
          <p:nvPr/>
        </p:nvSpPr>
        <p:spPr>
          <a:xfrm>
            <a:off x="658368" y="1221524"/>
            <a:ext cx="2570315" cy="255901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dirty="0"/>
              <a:t>Adoption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6D1008-BB50-1FE2-98BC-79D4B67B596E}"/>
              </a:ext>
            </a:extLst>
          </p:cNvPr>
          <p:cNvSpPr/>
          <p:nvPr/>
        </p:nvSpPr>
        <p:spPr>
          <a:xfrm>
            <a:off x="3401569" y="3842714"/>
            <a:ext cx="3796674" cy="250831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dirty="0"/>
              <a:t>Platform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B7553F-42CF-51DE-228C-D719B217734A}"/>
              </a:ext>
            </a:extLst>
          </p:cNvPr>
          <p:cNvSpPr/>
          <p:nvPr/>
        </p:nvSpPr>
        <p:spPr>
          <a:xfrm>
            <a:off x="7371129" y="3848030"/>
            <a:ext cx="3796674" cy="25083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dirty="0"/>
              <a:t>Solutions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79ED01-20C2-AB48-A934-0420A13331C5}"/>
              </a:ext>
            </a:extLst>
          </p:cNvPr>
          <p:cNvSpPr/>
          <p:nvPr/>
        </p:nvSpPr>
        <p:spPr>
          <a:xfrm>
            <a:off x="3593701" y="1658283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PRODUCT LEAD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5DB715-DF5F-CBAC-E2BF-5D80AEB40561}"/>
              </a:ext>
            </a:extLst>
          </p:cNvPr>
          <p:cNvSpPr/>
          <p:nvPr/>
        </p:nvSpPr>
        <p:spPr>
          <a:xfrm>
            <a:off x="7540814" y="4350619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 PROJECT TEAMS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C690E-3833-FD8C-24E5-ED1DFC3C95E9}"/>
              </a:ext>
            </a:extLst>
          </p:cNvPr>
          <p:cNvSpPr/>
          <p:nvPr/>
        </p:nvSpPr>
        <p:spPr>
          <a:xfrm>
            <a:off x="7392693" y="1658282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LEAD DEV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615EA1-2CD0-A694-B228-4FC91158AD29}"/>
              </a:ext>
            </a:extLst>
          </p:cNvPr>
          <p:cNvSpPr/>
          <p:nvPr/>
        </p:nvSpPr>
        <p:spPr>
          <a:xfrm>
            <a:off x="9269465" y="1674063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ANALYST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9E4E8E-F7EA-0890-DD11-4109FFD7A2D7}"/>
              </a:ext>
            </a:extLst>
          </p:cNvPr>
          <p:cNvSpPr/>
          <p:nvPr/>
        </p:nvSpPr>
        <p:spPr>
          <a:xfrm>
            <a:off x="1121422" y="1843055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ADOPTION LEAD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6E6A12-3E0A-06EF-0D64-7BA75F15012C}"/>
              </a:ext>
            </a:extLst>
          </p:cNvPr>
          <p:cNvSpPr/>
          <p:nvPr/>
        </p:nvSpPr>
        <p:spPr>
          <a:xfrm>
            <a:off x="1121422" y="2845583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COMMS LEAD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509EE-19B9-207F-B50F-7AA83D7D00CD}"/>
              </a:ext>
            </a:extLst>
          </p:cNvPr>
          <p:cNvSpPr/>
          <p:nvPr/>
        </p:nvSpPr>
        <p:spPr>
          <a:xfrm>
            <a:off x="5503662" y="1658283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LEAD</a:t>
            </a:r>
          </a:p>
          <a:p>
            <a:pPr algn="ctr"/>
            <a:r>
              <a:rPr lang="en-GB" dirty="0"/>
              <a:t>ARCHITECT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8D72F5-A584-7A29-5C29-D1A478E3248B}"/>
              </a:ext>
            </a:extLst>
          </p:cNvPr>
          <p:cNvSpPr/>
          <p:nvPr/>
        </p:nvSpPr>
        <p:spPr>
          <a:xfrm>
            <a:off x="7540813" y="5353903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 DEVS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E0593B-1802-D61F-3E7A-1D0F9C3D5BB1}"/>
              </a:ext>
            </a:extLst>
          </p:cNvPr>
          <p:cNvSpPr/>
          <p:nvPr/>
        </p:nvSpPr>
        <p:spPr>
          <a:xfrm>
            <a:off x="1024197" y="4378328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WORKING GROUP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B8EE2B-5E83-F9C6-FCDF-B441209A0F3A}"/>
              </a:ext>
            </a:extLst>
          </p:cNvPr>
          <p:cNvSpPr/>
          <p:nvPr/>
        </p:nvSpPr>
        <p:spPr>
          <a:xfrm>
            <a:off x="1008529" y="5353146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STEERING GROUP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7DB6D1-81A8-5460-1195-20B477E329A5}"/>
              </a:ext>
            </a:extLst>
          </p:cNvPr>
          <p:cNvSpPr/>
          <p:nvPr/>
        </p:nvSpPr>
        <p:spPr>
          <a:xfrm>
            <a:off x="5503661" y="2647061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BUSINESS ANALYST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A3A2DC-45E6-CEB8-8FB6-7FC9ABC35EEB}"/>
              </a:ext>
            </a:extLst>
          </p:cNvPr>
          <p:cNvSpPr/>
          <p:nvPr/>
        </p:nvSpPr>
        <p:spPr>
          <a:xfrm>
            <a:off x="3523561" y="4282356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PLATFORM ADMIN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51EE7E-C222-C0F7-1A3F-616618DCE5CA}"/>
              </a:ext>
            </a:extLst>
          </p:cNvPr>
          <p:cNvSpPr/>
          <p:nvPr/>
        </p:nvSpPr>
        <p:spPr>
          <a:xfrm>
            <a:off x="3600671" y="2647060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PRODUCT MANAGER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1BA747-A260-FEBE-D1AB-4F05B6C9DB83}"/>
              </a:ext>
            </a:extLst>
          </p:cNvPr>
          <p:cNvSpPr/>
          <p:nvPr/>
        </p:nvSpPr>
        <p:spPr>
          <a:xfrm>
            <a:off x="3523560" y="5329877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OPERATIONS MANAGER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BAD143-E56C-3AD9-BCEC-8CB707FFF1B5}"/>
              </a:ext>
            </a:extLst>
          </p:cNvPr>
          <p:cNvSpPr/>
          <p:nvPr/>
        </p:nvSpPr>
        <p:spPr>
          <a:xfrm>
            <a:off x="9341926" y="4350618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BUSINESS MAKERS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D25BB3-A460-3A42-69CD-3411D7A4F4DD}"/>
              </a:ext>
            </a:extLst>
          </p:cNvPr>
          <p:cNvSpPr/>
          <p:nvPr/>
        </p:nvSpPr>
        <p:spPr>
          <a:xfrm>
            <a:off x="5337055" y="4282355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SECURITY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A6D747-548D-5EA5-6CE4-4F87810BA0C4}"/>
              </a:ext>
            </a:extLst>
          </p:cNvPr>
          <p:cNvSpPr/>
          <p:nvPr/>
        </p:nvSpPr>
        <p:spPr>
          <a:xfrm>
            <a:off x="9354308" y="5353146"/>
            <a:ext cx="1703887" cy="807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SUPPORT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BA59BB-7ECF-C2F1-1190-3391052FC1E3}"/>
              </a:ext>
            </a:extLst>
          </p:cNvPr>
          <p:cNvSpPr txBox="1"/>
          <p:nvPr/>
        </p:nvSpPr>
        <p:spPr>
          <a:xfrm>
            <a:off x="2384283" y="6452120"/>
            <a:ext cx="7070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* One person could (probably will!) be doing more than one role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3AB035-91C6-E195-799C-6DAB84446E28}"/>
              </a:ext>
            </a:extLst>
          </p:cNvPr>
          <p:cNvSpPr/>
          <p:nvPr/>
        </p:nvSpPr>
        <p:spPr>
          <a:xfrm>
            <a:off x="662566" y="3912859"/>
            <a:ext cx="2553006" cy="2508318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dirty="0"/>
              <a:t>Governance</a:t>
            </a:r>
          </a:p>
        </p:txBody>
      </p:sp>
    </p:spTree>
    <p:extLst>
      <p:ext uri="{BB962C8B-B14F-4D97-AF65-F5344CB8AC3E}">
        <p14:creationId xmlns:p14="http://schemas.microsoft.com/office/powerpoint/2010/main" val="12230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" grpId="0" animBg="1"/>
      <p:bldP spid="4" grpId="0" animBg="1"/>
      <p:bldP spid="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7D9F5-8E61-327D-C81C-7E1F73859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1031240"/>
          </a:xfrm>
        </p:spPr>
        <p:txBody>
          <a:bodyPr/>
          <a:lstStyle/>
          <a:p>
            <a:r>
              <a:rPr lang="en-GB" dirty="0"/>
              <a:t>WELCOME!</a:t>
            </a:r>
          </a:p>
        </p:txBody>
      </p:sp>
      <p:pic>
        <p:nvPicPr>
          <p:cNvPr id="20" name="Picture Placeholder 8" descr="A person wearing a pink beanie&#10;&#10;Description automatically generated">
            <a:extLst>
              <a:ext uri="{FF2B5EF4-FFF2-40B4-BE49-F238E27FC236}">
                <a16:creationId xmlns:a16="http://schemas.microsoft.com/office/drawing/2014/main" id="{6F6281D1-26B4-E942-5647-D01849F0B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8530661" y="2754287"/>
            <a:ext cx="2834640" cy="2834640"/>
          </a:xfrm>
          <a:prstGeom prst="flowChartConnector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A35F71-9A4E-E1CB-948A-D53DEE6720FF}"/>
              </a:ext>
            </a:extLst>
          </p:cNvPr>
          <p:cNvSpPr txBox="1"/>
          <p:nvPr/>
        </p:nvSpPr>
        <p:spPr>
          <a:xfrm>
            <a:off x="1539433" y="1734008"/>
            <a:ext cx="65263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Proud Power Platform Product Manager since 2022</a:t>
            </a:r>
            <a:br>
              <a:rPr lang="en-GB" sz="2400" b="1" dirty="0">
                <a:solidFill>
                  <a:schemeClr val="bg1"/>
                </a:solidFill>
              </a:rPr>
            </a:br>
            <a:endParaRPr lang="en-GB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Power Platform fan since 2018</a:t>
            </a:r>
            <a:br>
              <a:rPr lang="en-GB" sz="2400" b="1" dirty="0">
                <a:solidFill>
                  <a:schemeClr val="bg1"/>
                </a:solidFill>
              </a:rPr>
            </a:br>
            <a:endParaRPr lang="en-GB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Interested in…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Science fiction and fantasy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Technology that can improve the world we live in</a:t>
            </a:r>
          </a:p>
          <a:p>
            <a:pPr lvl="1"/>
            <a:br>
              <a:rPr lang="en-GB" sz="2400" b="1" dirty="0">
                <a:solidFill>
                  <a:schemeClr val="bg1"/>
                </a:solidFill>
              </a:rPr>
            </a:br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  <a:hlinkClick r:id="rId4"/>
              </a:rPr>
              <a:t>www.linkedin.com/in/shawemmaclaire/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r>
              <a:rPr lang="en-GB" sz="2400" dirty="0">
                <a:solidFill>
                  <a:schemeClr val="bg1"/>
                </a:solidFill>
                <a:hlinkClick r:id="rId5"/>
              </a:rPr>
              <a:t>http://bit.ly/42uu7X6</a:t>
            </a:r>
            <a:r>
              <a:rPr lang="en-GB" sz="2400" dirty="0">
                <a:solidFill>
                  <a:schemeClr val="bg1"/>
                </a:solidFill>
              </a:rPr>
              <a:t> - UK </a:t>
            </a:r>
            <a:r>
              <a:rPr lang="en-GB" sz="2400" dirty="0" err="1">
                <a:solidFill>
                  <a:schemeClr val="bg1"/>
                </a:solidFill>
              </a:rPr>
              <a:t>XGov</a:t>
            </a:r>
            <a:r>
              <a:rPr lang="en-GB" sz="2400" dirty="0">
                <a:solidFill>
                  <a:schemeClr val="bg1"/>
                </a:solidFill>
              </a:rPr>
              <a:t> Community</a:t>
            </a:r>
            <a:br>
              <a:rPr lang="en-GB" sz="2400" dirty="0">
                <a:solidFill>
                  <a:schemeClr val="bg1"/>
                </a:solidFill>
              </a:rPr>
            </a:b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4" name="Picture 23" descr="A green and blue logo&#10;&#10;Description automatically generated">
            <a:extLst>
              <a:ext uri="{FF2B5EF4-FFF2-40B4-BE49-F238E27FC236}">
                <a16:creationId xmlns:a16="http://schemas.microsoft.com/office/drawing/2014/main" id="{7F44E1CB-71AB-E91C-B16D-B8406ED415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689054" y="388492"/>
            <a:ext cx="1492293" cy="156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1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569" y="585216"/>
            <a:ext cx="5833872" cy="2276856"/>
          </a:xfrm>
        </p:spPr>
        <p:txBody>
          <a:bodyPr rtlCol="0">
            <a:noAutofit/>
          </a:bodyPr>
          <a:lstStyle/>
          <a:p>
            <a:pPr rtl="0"/>
            <a:r>
              <a:rPr lang="en-GB" sz="4400" b="1" cap="all" spc="400" dirty="0">
                <a:solidFill>
                  <a:schemeClr val="bg1"/>
                </a:solidFill>
                <a:latin typeface="+mn-lt"/>
              </a:rPr>
              <a:t>WHAT WILL YOU LEARN FROM THIS SESSION?</a:t>
            </a:r>
            <a:endParaRPr lang="en-GB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3569" y="3127248"/>
            <a:ext cx="5833872" cy="3118104"/>
          </a:xfrm>
        </p:spPr>
        <p:txBody>
          <a:bodyPr rtlCol="0"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The technology is the easy bit (relatively)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It's a long term journey (</a:t>
            </a:r>
            <a:r>
              <a:rPr lang="en-US" sz="1800" b="1" dirty="0">
                <a:latin typeface="+mn-lt"/>
              </a:rPr>
              <a:t>not</a:t>
            </a:r>
            <a:r>
              <a:rPr lang="en-US" sz="1800" dirty="0">
                <a:latin typeface="+mn-lt"/>
              </a:rPr>
              <a:t> a project)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The need for a continuous user/stakeholder 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The importance of </a:t>
            </a:r>
            <a:r>
              <a:rPr lang="en-US" dirty="0"/>
              <a:t>continual </a:t>
            </a:r>
            <a:r>
              <a:rPr lang="en-US" sz="1800" dirty="0">
                <a:latin typeface="+mn-lt"/>
              </a:rPr>
              <a:t>prioritization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Ideas for sustainably enabling your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People are the most important aspect for long term success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1155192" y="2530058"/>
            <a:ext cx="3919212" cy="3707971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25F72-F9A7-42F9-9720-0801ED77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dirty="0"/>
              <a:t>28/1/2025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dirty="0"/>
              <a:t>How to successfully adopt power platform at scale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smtClean="0"/>
              <a:pPr rtl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BE4E-F93D-ECA7-3E6D-596575B57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Defra’s Journey – Day One!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F4707-35CD-4823-0A8C-1F6DA99A6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GB" noProof="0" smtClean="0"/>
              <a:t>4</a:t>
            </a:fld>
            <a:endParaRPr lang="en-GB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21B51F-4DB3-F3FB-B1D5-CEFA1A55E486}"/>
              </a:ext>
            </a:extLst>
          </p:cNvPr>
          <p:cNvSpPr txBox="1">
            <a:spLocks/>
          </p:cNvSpPr>
          <p:nvPr/>
        </p:nvSpPr>
        <p:spPr>
          <a:xfrm>
            <a:off x="757990" y="798263"/>
            <a:ext cx="10728157" cy="72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0DBEDFA-F7EE-9CB4-87D4-61E07FBA05EE}"/>
              </a:ext>
            </a:extLst>
          </p:cNvPr>
          <p:cNvSpPr txBox="1">
            <a:spLocks/>
          </p:cNvSpPr>
          <p:nvPr/>
        </p:nvSpPr>
        <p:spPr>
          <a:xfrm>
            <a:off x="6599373" y="1228840"/>
            <a:ext cx="4966984" cy="4916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r" defTabSz="914400" rtl="0" eaLnBrk="1" latinLnBrk="0" hangingPunct="1">
              <a:defRPr sz="1200" b="1" i="0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b="0" dirty="0">
              <a:solidFill>
                <a:schemeClr val="accent2"/>
              </a:solidFill>
            </a:endParaRPr>
          </a:p>
          <a:p>
            <a:r>
              <a:rPr lang="en-GB" sz="2000" b="0" cap="none" dirty="0">
                <a:solidFill>
                  <a:schemeClr val="accent5"/>
                </a:solidFill>
              </a:rPr>
              <a:t>1,200 apps </a:t>
            </a:r>
            <a:r>
              <a:rPr lang="en-GB" sz="2000" b="0" cap="none" dirty="0"/>
              <a:t>&amp;</a:t>
            </a:r>
            <a:r>
              <a:rPr lang="en-GB" sz="2000" b="0" cap="none" dirty="0">
                <a:solidFill>
                  <a:schemeClr val="accent2"/>
                </a:solidFill>
              </a:rPr>
              <a:t> </a:t>
            </a:r>
            <a:r>
              <a:rPr lang="en-GB" sz="2000" b="0" cap="none" dirty="0">
                <a:solidFill>
                  <a:schemeClr val="accent5"/>
                </a:solidFill>
              </a:rPr>
              <a:t>2,700 flows </a:t>
            </a:r>
            <a:r>
              <a:rPr lang="en-GB" sz="2000" b="0" cap="none" dirty="0"/>
              <a:t>in M365 tenancy and growing! </a:t>
            </a:r>
            <a:br>
              <a:rPr lang="en-GB" sz="2000" b="0" cap="none" dirty="0"/>
            </a:br>
            <a:endParaRPr lang="en-GB" sz="2000" b="0" cap="none" dirty="0"/>
          </a:p>
          <a:p>
            <a:r>
              <a:rPr lang="en-GB" sz="2000" b="0" cap="none" dirty="0"/>
              <a:t>Largely </a:t>
            </a:r>
            <a:r>
              <a:rPr lang="en-GB" sz="2000" b="0" cap="none" dirty="0">
                <a:solidFill>
                  <a:schemeClr val="accent5"/>
                </a:solidFill>
              </a:rPr>
              <a:t>ungoverned usage</a:t>
            </a:r>
            <a:r>
              <a:rPr lang="en-GB" sz="2000" b="0" cap="none" dirty="0">
                <a:solidFill>
                  <a:schemeClr val="accent2"/>
                </a:solidFill>
              </a:rPr>
              <a:t> </a:t>
            </a:r>
            <a:r>
              <a:rPr lang="en-GB" sz="2000" b="0" cap="none" dirty="0"/>
              <a:t>– time intensive and impossible to scale</a:t>
            </a:r>
            <a:br>
              <a:rPr lang="en-GB" sz="2000" b="0" cap="none" dirty="0">
                <a:solidFill>
                  <a:schemeClr val="accent2"/>
                </a:solidFill>
              </a:rPr>
            </a:br>
            <a:endParaRPr lang="en-GB" sz="2000" b="0" cap="none" dirty="0"/>
          </a:p>
          <a:p>
            <a:r>
              <a:rPr lang="en-GB" sz="2000" b="0" cap="none" dirty="0">
                <a:solidFill>
                  <a:schemeClr val="accent5"/>
                </a:solidFill>
              </a:rPr>
              <a:t>Value demonstrated </a:t>
            </a:r>
            <a:r>
              <a:rPr lang="en-GB" sz="2000" b="0" cap="none" dirty="0"/>
              <a:t>but challenge realising the benefits in full</a:t>
            </a:r>
            <a:br>
              <a:rPr lang="en-GB" sz="2000" b="0" cap="none" dirty="0"/>
            </a:br>
            <a:endParaRPr lang="en-GB" sz="2000" b="0" cap="none" dirty="0"/>
          </a:p>
          <a:p>
            <a:r>
              <a:rPr lang="en-GB" sz="2000" b="0" cap="none" dirty="0"/>
              <a:t>Major </a:t>
            </a:r>
            <a:r>
              <a:rPr lang="en-GB" sz="2000" b="0" cap="none" dirty="0">
                <a:solidFill>
                  <a:schemeClr val="accent5"/>
                </a:solidFill>
              </a:rPr>
              <a:t>knowledge fragmentation</a:t>
            </a:r>
          </a:p>
        </p:txBody>
      </p:sp>
      <p:pic>
        <p:nvPicPr>
          <p:cNvPr id="7" name="Picture 6" descr="Marine Management Organisation - Wikipedia">
            <a:extLst>
              <a:ext uri="{FF2B5EF4-FFF2-40B4-BE49-F238E27FC236}">
                <a16:creationId xmlns:a16="http://schemas.microsoft.com/office/drawing/2014/main" id="{BF1C0BFE-4A05-DA38-3F24-E715C8C8B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68" y="2685853"/>
            <a:ext cx="1202660" cy="95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RURAL PAYMENTS AGENCY - Cereals 2022">
            <a:extLst>
              <a:ext uri="{FF2B5EF4-FFF2-40B4-BE49-F238E27FC236}">
                <a16:creationId xmlns:a16="http://schemas.microsoft.com/office/drawing/2014/main" id="{611691B9-A518-372B-84EA-9DB99B494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06" y="4122639"/>
            <a:ext cx="1765450" cy="9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Animal and Plant Health Agency (APHA) - The UKBRCN">
            <a:extLst>
              <a:ext uri="{FF2B5EF4-FFF2-40B4-BE49-F238E27FC236}">
                <a16:creationId xmlns:a16="http://schemas.microsoft.com/office/drawing/2014/main" id="{170586C9-1262-8A90-9F9E-27216E5D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09" y="4122639"/>
            <a:ext cx="1349184" cy="116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176EC-527C-F0D7-58A4-4C74757214E2}"/>
              </a:ext>
            </a:extLst>
          </p:cNvPr>
          <p:cNvSpPr txBox="1"/>
          <p:nvPr/>
        </p:nvSpPr>
        <p:spPr>
          <a:xfrm>
            <a:off x="894330" y="3688423"/>
            <a:ext cx="48571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</a:rPr>
              <a:t>~30,000 employees </a:t>
            </a:r>
          </a:p>
        </p:txBody>
      </p:sp>
      <p:pic>
        <p:nvPicPr>
          <p:cNvPr id="11" name="Picture 14" descr="Department for Environment, Food and Rural Affairs - Wikipedia">
            <a:extLst>
              <a:ext uri="{FF2B5EF4-FFF2-40B4-BE49-F238E27FC236}">
                <a16:creationId xmlns:a16="http://schemas.microsoft.com/office/drawing/2014/main" id="{45C7DCB5-CF84-701E-9791-6063ED60C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86" y="2672028"/>
            <a:ext cx="1679893" cy="8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otect our world - Environment Agency">
            <a:extLst>
              <a:ext uri="{FF2B5EF4-FFF2-40B4-BE49-F238E27FC236}">
                <a16:creationId xmlns:a16="http://schemas.microsoft.com/office/drawing/2014/main" id="{64BD689E-B8BA-FF68-A089-533AEC979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26" y="2177193"/>
            <a:ext cx="2492983" cy="10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artners - Natural Course">
            <a:extLst>
              <a:ext uri="{FF2B5EF4-FFF2-40B4-BE49-F238E27FC236}">
                <a16:creationId xmlns:a16="http://schemas.microsoft.com/office/drawing/2014/main" id="{64357837-2383-9B88-C6AD-6AF67A0FC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909" y="4063057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0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lack and yellow security logo">
            <a:extLst>
              <a:ext uri="{FF2B5EF4-FFF2-40B4-BE49-F238E27FC236}">
                <a16:creationId xmlns:a16="http://schemas.microsoft.com/office/drawing/2014/main" id="{4EBDC5BD-1F63-5A02-41B1-BDC9302E4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" r="-1" b="9833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0E57BC2-FDE6-AAF4-B437-0BAFC72D0D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61" r="11061"/>
          <a:stretch/>
        </p:blipFill>
        <p:spPr>
          <a:xfrm>
            <a:off x="0" y="2304824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43" name="Picture 42" descr="People in a meeting">
            <a:extLst>
              <a:ext uri="{FF2B5EF4-FFF2-40B4-BE49-F238E27FC236}">
                <a16:creationId xmlns:a16="http://schemas.microsoft.com/office/drawing/2014/main" id="{316C1C25-410A-CCC4-86AB-5075F1383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8" r="12771" b="-1"/>
          <a:stretch/>
        </p:blipFill>
        <p:spPr>
          <a:xfrm>
            <a:off x="5260984" y="87836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44" name="Picture 43" descr="Compass">
            <a:extLst>
              <a:ext uri="{FF2B5EF4-FFF2-40B4-BE49-F238E27FC236}">
                <a16:creationId xmlns:a16="http://schemas.microsoft.com/office/drawing/2014/main" id="{E4CBC3DB-2744-7FBC-64C9-1363DCB1B7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r="28411" b="2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C00A2FB-A84C-10D5-742C-E77D6175D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6096" r="16096"/>
          <a:stretch/>
        </p:blipFill>
        <p:spPr>
          <a:xfrm>
            <a:off x="9363236" y="4070553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A2D6345-F8AE-3338-1153-740DA7ED2328}"/>
              </a:ext>
            </a:extLst>
          </p:cNvPr>
          <p:cNvSpPr txBox="1"/>
          <p:nvPr/>
        </p:nvSpPr>
        <p:spPr>
          <a:xfrm>
            <a:off x="5191113" y="3867656"/>
            <a:ext cx="299266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Lack of leadership &amp; strategy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E66868-4E6E-DFD4-3E72-1BA461B2D09A}"/>
              </a:ext>
            </a:extLst>
          </p:cNvPr>
          <p:cNvSpPr txBox="1"/>
          <p:nvPr/>
        </p:nvSpPr>
        <p:spPr>
          <a:xfrm>
            <a:off x="9329582" y="47363"/>
            <a:ext cx="267224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Lack of guidance for developers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FBF5CD-7221-EBFD-1C37-38FB6D57CADB}"/>
              </a:ext>
            </a:extLst>
          </p:cNvPr>
          <p:cNvSpPr txBox="1"/>
          <p:nvPr/>
        </p:nvSpPr>
        <p:spPr>
          <a:xfrm>
            <a:off x="1338013" y="49888"/>
            <a:ext cx="373075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Fear of security breaches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06F00D-E9F4-3FB9-3AA4-105F612BFFEE}"/>
              </a:ext>
            </a:extLst>
          </p:cNvPr>
          <p:cNvSpPr txBox="1"/>
          <p:nvPr/>
        </p:nvSpPr>
        <p:spPr>
          <a:xfrm>
            <a:off x="9810277" y="4365964"/>
            <a:ext cx="267224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‘Shipwrecked’ solutions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AD2AE6-55B7-2F95-CEB2-AB1C619B2E5C}"/>
              </a:ext>
            </a:extLst>
          </p:cNvPr>
          <p:cNvSpPr txBox="1"/>
          <p:nvPr/>
        </p:nvSpPr>
        <p:spPr>
          <a:xfrm>
            <a:off x="-287167" y="2679810"/>
            <a:ext cx="267224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alibri Light"/>
                <a:ea typeface="Calibri Light" charset="0"/>
                <a:cs typeface="Calibri Light"/>
              </a:rPr>
              <a:t>Proliferation of shadow IT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574FACD-72A1-29EF-5934-4DB81FFD7038}"/>
              </a:ext>
            </a:extLst>
          </p:cNvPr>
          <p:cNvSpPr txBox="1"/>
          <p:nvPr/>
        </p:nvSpPr>
        <p:spPr>
          <a:xfrm>
            <a:off x="3877782" y="5567377"/>
            <a:ext cx="482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MAIN CHALLENGES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DA243C-49D4-696B-E373-9B73715C1F04}"/>
              </a:ext>
            </a:extLst>
          </p:cNvPr>
          <p:cNvSpPr txBox="1"/>
          <p:nvPr/>
        </p:nvSpPr>
        <p:spPr>
          <a:xfrm>
            <a:off x="9363236" y="6857231"/>
            <a:ext cx="2828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8" tooltip="https://www.flickr.com/photos/christophe_pelletier/14525331057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9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33948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men standing on each other&#10;&#10;Description automatically generated">
            <a:extLst>
              <a:ext uri="{FF2B5EF4-FFF2-40B4-BE49-F238E27FC236}">
                <a16:creationId xmlns:a16="http://schemas.microsoft.com/office/drawing/2014/main" id="{F7F91981-07EB-9FB4-817D-AB3569937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42305" y="2419350"/>
            <a:ext cx="3048000" cy="20193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733DFED-6416-4EB0-4E99-B71206918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35B330B4-95AF-02C1-E3A1-20465ED469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6940" b="-1"/>
          <a:stretch/>
        </p:blipFill>
        <p:spPr>
          <a:xfrm>
            <a:off x="-470879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28A2FD-9D7B-53EA-2132-DAB62C6B9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8EA8B95-2FC0-4F0D-6B0A-042BD74B9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3803" y="676815"/>
            <a:ext cx="3633650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dirty="0">
                <a:latin typeface="+mj-lt"/>
              </a:rPr>
              <a:t>Getting it right </a:t>
            </a:r>
            <a:br>
              <a:rPr lang="en-US" sz="4000" dirty="0">
                <a:latin typeface="+mj-lt"/>
              </a:rPr>
            </a:br>
            <a:r>
              <a:rPr lang="en-US" sz="4000" dirty="0">
                <a:latin typeface="+mj-lt"/>
              </a:rPr>
              <a:t>is </a:t>
            </a:r>
            <a:r>
              <a:rPr lang="en-US" sz="4000" b="1" dirty="0">
                <a:latin typeface="+mj-lt"/>
              </a:rPr>
              <a:t>all</a:t>
            </a:r>
            <a:r>
              <a:rPr lang="en-US" sz="4000" dirty="0">
                <a:latin typeface="+mj-lt"/>
              </a:rPr>
              <a:t> about people!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60F0B0B-BC51-CB41-84D2-D8E271AD2F15}"/>
              </a:ext>
            </a:extLst>
          </p:cNvPr>
          <p:cNvSpPr txBox="1">
            <a:spLocks/>
          </p:cNvSpPr>
          <p:nvPr/>
        </p:nvSpPr>
        <p:spPr>
          <a:xfrm>
            <a:off x="8333803" y="2865279"/>
            <a:ext cx="3633650" cy="36906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Know your stakeholders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Know your users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Don’t forget the business!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5"/>
                </a:solidFill>
                <a:latin typeface="+mn-lt"/>
              </a:rPr>
              <a:t>Talk to people &amp; start building feedback loops – you’re here for the long haul!</a:t>
            </a:r>
          </a:p>
          <a:p>
            <a:pPr marL="0" indent="0" algn="ctr">
              <a:buFont typeface="Arial"/>
              <a:buNone/>
            </a:pPr>
            <a:endParaRPr lang="en-US" sz="2000" b="1" dirty="0">
              <a:solidFill>
                <a:schemeClr val="accent5"/>
              </a:solidFill>
              <a:latin typeface="+mn-lt"/>
            </a:endParaRPr>
          </a:p>
          <a:p>
            <a:pPr marL="0" indent="0" algn="ctr">
              <a:buFont typeface="Arial"/>
              <a:buNone/>
            </a:pPr>
            <a:r>
              <a:rPr lang="en-US" sz="2000" b="1" i="1" dirty="0">
                <a:solidFill>
                  <a:schemeClr val="accent5"/>
                </a:solidFill>
                <a:latin typeface="+mn-lt"/>
              </a:rPr>
              <a:t>It’s a PRODUCT not a PROJECT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44B0A1-5DA3-46C7-F6EC-3771483A434F}"/>
              </a:ext>
            </a:extLst>
          </p:cNvPr>
          <p:cNvSpPr txBox="1"/>
          <p:nvPr/>
        </p:nvSpPr>
        <p:spPr>
          <a:xfrm>
            <a:off x="8217274" y="6599222"/>
            <a:ext cx="3866707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800" dirty="0">
                <a:hlinkClick r:id="rId4" tooltip="https://www.flickr.com/photos/statelibraryofvictoria_collections/14009545278"/>
              </a:rPr>
              <a:t>This Photo</a:t>
            </a:r>
            <a:r>
              <a:rPr lang="en-GB" sz="800" dirty="0"/>
              <a:t> by Unknown Author is licensed under </a:t>
            </a:r>
            <a:r>
              <a:rPr lang="en-GB" sz="800" dirty="0">
                <a:hlinkClick r:id="rId7" tooltip="https://creativecommons.org/licenses/by-nc/3.0/"/>
              </a:rPr>
              <a:t>CC BY-NC</a:t>
            </a:r>
            <a:endParaRPr lang="en-GB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936FE7-91A5-5B27-989E-94F7F25B237E}"/>
              </a:ext>
            </a:extLst>
          </p:cNvPr>
          <p:cNvSpPr txBox="1"/>
          <p:nvPr/>
        </p:nvSpPr>
        <p:spPr>
          <a:xfrm>
            <a:off x="1792803" y="1154685"/>
            <a:ext cx="112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/>
                </a:solidFill>
              </a:rPr>
              <a:t>IT Project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CE1FBC-2BD0-C7C0-8EAC-4F75A8282716}"/>
              </a:ext>
            </a:extLst>
          </p:cNvPr>
          <p:cNvSpPr txBox="1"/>
          <p:nvPr/>
        </p:nvSpPr>
        <p:spPr>
          <a:xfrm>
            <a:off x="2260079" y="2713365"/>
            <a:ext cx="165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/>
                </a:solidFill>
              </a:rPr>
              <a:t>IT Stakeholder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85B78-C036-9310-FB80-335B7F664CDC}"/>
              </a:ext>
            </a:extLst>
          </p:cNvPr>
          <p:cNvSpPr txBox="1"/>
          <p:nvPr/>
        </p:nvSpPr>
        <p:spPr>
          <a:xfrm>
            <a:off x="5047542" y="2854015"/>
            <a:ext cx="165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/>
                </a:solidFill>
              </a:rPr>
              <a:t>Biz Stakeholder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DF03EB-A59B-C9C4-2FAF-16357090D496}"/>
              </a:ext>
            </a:extLst>
          </p:cNvPr>
          <p:cNvSpPr txBox="1"/>
          <p:nvPr/>
        </p:nvSpPr>
        <p:spPr>
          <a:xfrm>
            <a:off x="5565112" y="1166688"/>
            <a:ext cx="112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4"/>
                </a:solidFill>
              </a:rPr>
              <a:t>Biz Maker</a:t>
            </a: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3BC7E5D4-ED41-773B-F9E4-4F06B75064F1}"/>
              </a:ext>
            </a:extLst>
          </p:cNvPr>
          <p:cNvCxnSpPr/>
          <p:nvPr/>
        </p:nvCxnSpPr>
        <p:spPr>
          <a:xfrm rot="16200000" flipH="1">
            <a:off x="2110576" y="1936257"/>
            <a:ext cx="431821" cy="117774"/>
          </a:xfrm>
          <a:prstGeom prst="curvedConnector3">
            <a:avLst>
              <a:gd name="adj1" fmla="val 82010"/>
            </a:avLst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2894F291-8A79-7856-F0C8-749A05C6117E}"/>
              </a:ext>
            </a:extLst>
          </p:cNvPr>
          <p:cNvCxnSpPr/>
          <p:nvPr/>
        </p:nvCxnSpPr>
        <p:spPr>
          <a:xfrm rot="16200000" flipH="1">
            <a:off x="2928415" y="3516720"/>
            <a:ext cx="431821" cy="117774"/>
          </a:xfrm>
          <a:prstGeom prst="curvedConnector3">
            <a:avLst>
              <a:gd name="adj1" fmla="val 82010"/>
            </a:avLst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94FE3344-BC0B-3BEE-7D8A-A06332291383}"/>
              </a:ext>
            </a:extLst>
          </p:cNvPr>
          <p:cNvCxnSpPr>
            <a:cxnSpLocks/>
          </p:cNvCxnSpPr>
          <p:nvPr/>
        </p:nvCxnSpPr>
        <p:spPr>
          <a:xfrm rot="5400000">
            <a:off x="6014218" y="2047594"/>
            <a:ext cx="469149" cy="3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F58DDB0D-9948-2B3E-1A1C-1F8884C0497A}"/>
              </a:ext>
            </a:extLst>
          </p:cNvPr>
          <p:cNvCxnSpPr>
            <a:cxnSpLocks/>
          </p:cNvCxnSpPr>
          <p:nvPr/>
        </p:nvCxnSpPr>
        <p:spPr>
          <a:xfrm rot="5400000">
            <a:off x="5811990" y="3689164"/>
            <a:ext cx="469149" cy="91516"/>
          </a:xfrm>
          <a:prstGeom prst="curvedConnector3">
            <a:avLst>
              <a:gd name="adj1" fmla="val 81729"/>
            </a:avLst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32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BF2502-E431-F6C5-3826-94D47535B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Plan, Prioritise, Don’t Panic…</a:t>
            </a:r>
          </a:p>
        </p:txBody>
      </p:sp>
      <p:pic>
        <p:nvPicPr>
          <p:cNvPr id="14" name="Content Placeholder 13" descr="A cartoon face with a cloud and explosion&#10;&#10;Description automatically generated">
            <a:extLst>
              <a:ext uri="{FF2B5EF4-FFF2-40B4-BE49-F238E27FC236}">
                <a16:creationId xmlns:a16="http://schemas.microsoft.com/office/drawing/2014/main" id="{F906F685-C5BA-47D7-5F05-7A92033AE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65501" y="1476698"/>
            <a:ext cx="4455790" cy="445579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EAAD7D-EAD5-5A04-A5C5-49E5A196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GB" noProof="0" smtClean="0"/>
              <a:pPr rtl="0"/>
              <a:t>7</a:t>
            </a:fld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FB8573-58D5-F399-C156-A5B9FED83E57}"/>
              </a:ext>
            </a:extLst>
          </p:cNvPr>
          <p:cNvSpPr txBox="1"/>
          <p:nvPr/>
        </p:nvSpPr>
        <p:spPr>
          <a:xfrm>
            <a:off x="8007350" y="6171684"/>
            <a:ext cx="334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hlinkClick r:id="rId3" tooltip="https://nursology.net/2020/10/13/being-true-to-yourself-a-career-as-a-nurse-educator-guided-by-critical-caring-pedagogy/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4" tooltip="https://creativecommons.org/licenses/by-nc-sa/3.0/"/>
              </a:rPr>
              <a:t>CC BY-SA-NC</a:t>
            </a:r>
            <a:endParaRPr lang="en-GB" sz="90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E3C16D-4E7C-717C-F133-A9B752E67F82}"/>
              </a:ext>
            </a:extLst>
          </p:cNvPr>
          <p:cNvSpPr txBox="1">
            <a:spLocks/>
          </p:cNvSpPr>
          <p:nvPr/>
        </p:nvSpPr>
        <p:spPr>
          <a:xfrm>
            <a:off x="804672" y="2796150"/>
            <a:ext cx="5415375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chemeClr val="accent2"/>
                </a:solidFill>
              </a:rPr>
              <a:t>The cascade of new features will not stop!</a:t>
            </a:r>
          </a:p>
          <a:p>
            <a:pPr marL="0" indent="0">
              <a:buNone/>
            </a:pPr>
            <a:endParaRPr lang="en-GB" sz="2000" dirty="0">
              <a:solidFill>
                <a:schemeClr val="accent2"/>
              </a:solidFill>
            </a:endParaRPr>
          </a:p>
          <a:p>
            <a:r>
              <a:rPr lang="en-GB" sz="2000" dirty="0"/>
              <a:t>Regularly review maturity</a:t>
            </a:r>
          </a:p>
          <a:p>
            <a:r>
              <a:rPr lang="en-GB" sz="2000" dirty="0"/>
              <a:t>Look at case studies &amp; network</a:t>
            </a:r>
          </a:p>
          <a:p>
            <a:r>
              <a:rPr lang="en-GB" sz="2000" i="1" dirty="0"/>
              <a:t>Review</a:t>
            </a:r>
            <a:r>
              <a:rPr lang="en-GB" sz="2000" dirty="0"/>
              <a:t> Microsoft recommendations</a:t>
            </a:r>
          </a:p>
          <a:p>
            <a:r>
              <a:rPr lang="en-GB" sz="2000" dirty="0"/>
              <a:t>Keep organisational &amp; stakeholder needs front &amp; centre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  <a:p>
            <a:pPr marL="0" indent="0" algn="ctr">
              <a:buFont typeface="Arial"/>
              <a:buNone/>
            </a:pPr>
            <a:r>
              <a:rPr lang="en-US" sz="2000" b="1" dirty="0" err="1">
                <a:solidFill>
                  <a:schemeClr val="accent5"/>
                </a:solidFill>
                <a:latin typeface="+mn-lt"/>
              </a:rPr>
              <a:t>Utilise</a:t>
            </a:r>
            <a:r>
              <a:rPr lang="en-US" sz="2000" b="1" dirty="0">
                <a:solidFill>
                  <a:schemeClr val="accent5"/>
                </a:solidFill>
                <a:latin typeface="+mn-lt"/>
              </a:rPr>
              <a:t> support and knowledge within &amp; beyond your organization - think about the </a:t>
            </a:r>
            <a:r>
              <a:rPr lang="en-US" sz="2000" b="1" i="1" dirty="0">
                <a:solidFill>
                  <a:schemeClr val="accent5"/>
                </a:solidFill>
                <a:latin typeface="+mn-lt"/>
              </a:rPr>
              <a:t>long term </a:t>
            </a:r>
            <a:r>
              <a:rPr lang="en-US" sz="2000" b="1" dirty="0">
                <a:solidFill>
                  <a:schemeClr val="accent5"/>
                </a:solidFill>
                <a:latin typeface="+mn-lt"/>
              </a:rPr>
              <a:t>resourcing you will need</a:t>
            </a:r>
          </a:p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5"/>
                </a:solidFill>
                <a:latin typeface="+mn-lt"/>
              </a:rPr>
              <a:t>(it’s all about people!)</a:t>
            </a:r>
            <a:endParaRPr lang="en-US" sz="2000" b="1" i="1" dirty="0">
              <a:solidFill>
                <a:schemeClr val="accent5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137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8DF31-A20F-F6DF-355D-C006646B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GB" noProof="0" smtClean="0"/>
              <a:pPr rtl="0"/>
              <a:t>8</a:t>
            </a:fld>
            <a:endParaRPr lang="en-GB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1C7F66-3DE1-85B3-C13B-ED652D01579D}"/>
              </a:ext>
            </a:extLst>
          </p:cNvPr>
          <p:cNvSpPr txBox="1">
            <a:spLocks/>
          </p:cNvSpPr>
          <p:nvPr/>
        </p:nvSpPr>
        <p:spPr>
          <a:xfrm>
            <a:off x="838199" y="4338886"/>
            <a:ext cx="24275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 Three Pillars of Successful Adoption</a:t>
            </a:r>
          </a:p>
        </p:txBody>
      </p:sp>
      <p:pic>
        <p:nvPicPr>
          <p:cNvPr id="8" name="Picture 7" descr="Columns outside supreme court building">
            <a:extLst>
              <a:ext uri="{FF2B5EF4-FFF2-40B4-BE49-F238E27FC236}">
                <a16:creationId xmlns:a16="http://schemas.microsoft.com/office/drawing/2014/main" id="{61A7C564-7480-24DB-3C67-338C69DFE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0" b="3530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E8B2C8-0132-9092-FDA5-9F57CA20FDC8}"/>
              </a:ext>
            </a:extLst>
          </p:cNvPr>
          <p:cNvSpPr txBox="1"/>
          <p:nvPr/>
        </p:nvSpPr>
        <p:spPr>
          <a:xfrm>
            <a:off x="3168897" y="3993941"/>
            <a:ext cx="8926285" cy="1648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Strategic Foundation </a:t>
            </a:r>
            <a:r>
              <a:rPr lang="en-US" sz="2000" b="1" dirty="0">
                <a:solidFill>
                  <a:schemeClr val="accent5"/>
                </a:solidFill>
              </a:rPr>
              <a:t>/</a:t>
            </a:r>
            <a:r>
              <a:rPr lang="en-US" sz="2000" b="1" dirty="0"/>
              <a:t> Technical Foundation </a:t>
            </a:r>
            <a:r>
              <a:rPr lang="en-US" sz="2000" b="1" dirty="0">
                <a:solidFill>
                  <a:schemeClr val="accent5"/>
                </a:solidFill>
              </a:rPr>
              <a:t>/ </a:t>
            </a:r>
            <a:r>
              <a:rPr lang="en-US" sz="2000" b="1" dirty="0"/>
              <a:t>Change &amp; Adoption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0CD1B3-3D6E-B893-4784-663832737543}"/>
              </a:ext>
            </a:extLst>
          </p:cNvPr>
          <p:cNvSpPr txBox="1"/>
          <p:nvPr/>
        </p:nvSpPr>
        <p:spPr>
          <a:xfrm>
            <a:off x="4637768" y="5983832"/>
            <a:ext cx="598854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1600" b="1" i="1" dirty="0">
                <a:solidFill>
                  <a:schemeClr val="accent5"/>
                </a:solidFill>
                <a:ea typeface="Calibri Light" charset="0"/>
                <a:cs typeface="Calibri Light" charset="0"/>
              </a:rPr>
              <a:t>Note: </a:t>
            </a:r>
            <a:r>
              <a:rPr lang="en-GB" sz="1600" i="1" dirty="0">
                <a:ea typeface="Calibri Light" charset="0"/>
                <a:cs typeface="Calibri Light" charset="0"/>
              </a:rPr>
              <a:t>Only one of these is focussed on technology!</a:t>
            </a: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2C8A0D60-CB6C-527A-D9A1-F8A31114178A}"/>
              </a:ext>
            </a:extLst>
          </p:cNvPr>
          <p:cNvSpPr/>
          <p:nvPr/>
        </p:nvSpPr>
        <p:spPr>
          <a:xfrm>
            <a:off x="3265712" y="5196001"/>
            <a:ext cx="8732654" cy="535578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Continuous Evolution</a:t>
            </a:r>
          </a:p>
        </p:txBody>
      </p:sp>
    </p:spTree>
    <p:extLst>
      <p:ext uri="{BB962C8B-B14F-4D97-AF65-F5344CB8AC3E}">
        <p14:creationId xmlns:p14="http://schemas.microsoft.com/office/powerpoint/2010/main" val="23965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49BEC0-9ED6-8625-F2FA-23CDAE0E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3322160" cy="1325563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STRATEGIC FOUNDATION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F4BC0-18DC-9F03-3D21-FB5409A5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EC8033B-C47D-8527-4724-CDB1B5EE21FF}"/>
              </a:ext>
            </a:extLst>
          </p:cNvPr>
          <p:cNvSpPr txBox="1">
            <a:spLocks/>
          </p:cNvSpPr>
          <p:nvPr/>
        </p:nvSpPr>
        <p:spPr>
          <a:xfrm>
            <a:off x="4109428" y="365124"/>
            <a:ext cx="3322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TECHNICAL FOUNDATION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0ED2AE5-D3F1-12D6-83E9-45EE4C6AB36D}"/>
              </a:ext>
            </a:extLst>
          </p:cNvPr>
          <p:cNvSpPr txBox="1">
            <a:spLocks/>
          </p:cNvSpPr>
          <p:nvPr/>
        </p:nvSpPr>
        <p:spPr>
          <a:xfrm>
            <a:off x="7669412" y="365124"/>
            <a:ext cx="3322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/>
              <a:t>CHANGE AND ADOPTION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1EAA5126-E381-3FAD-4A55-4C8611D29B03}"/>
              </a:ext>
            </a:extLst>
          </p:cNvPr>
          <p:cNvSpPr/>
          <p:nvPr/>
        </p:nvSpPr>
        <p:spPr>
          <a:xfrm>
            <a:off x="569415" y="6269688"/>
            <a:ext cx="10435471" cy="535578"/>
          </a:xfrm>
          <a:prstGeom prst="leftRightArrow">
            <a:avLst/>
          </a:prstGeom>
          <a:solidFill>
            <a:schemeClr val="accent4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Golden thread - organisational &amp; user needs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F4C3E5-A8E3-2630-B281-4D076E983AA3}"/>
              </a:ext>
            </a:extLst>
          </p:cNvPr>
          <p:cNvSpPr/>
          <p:nvPr/>
        </p:nvSpPr>
        <p:spPr>
          <a:xfrm>
            <a:off x="576072" y="1690520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 b="1" dirty="0">
                <a:solidFill>
                  <a:schemeClr val="tx1"/>
                </a:solidFill>
              </a:rPr>
              <a:t>Product Lead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36DC82-D53F-8AF6-BCB3-1920B2E7EB38}"/>
              </a:ext>
            </a:extLst>
          </p:cNvPr>
          <p:cNvSpPr/>
          <p:nvPr/>
        </p:nvSpPr>
        <p:spPr>
          <a:xfrm>
            <a:off x="576072" y="2615571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	Biz Capabilities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	&amp; Guardrails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B03356-CFFF-97B5-CD2C-761F540D4821}"/>
              </a:ext>
            </a:extLst>
          </p:cNvPr>
          <p:cNvSpPr/>
          <p:nvPr/>
        </p:nvSpPr>
        <p:spPr>
          <a:xfrm>
            <a:off x="576072" y="3540622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Calibri Light" charset="0"/>
                <a:cs typeface="Calibri Light" charset="0"/>
              </a:rPr>
              <a:t>	Assessment – </a:t>
            </a:r>
          </a:p>
          <a:p>
            <a:pPr algn="ctr"/>
            <a:r>
              <a:rPr lang="en-GB" b="1" dirty="0">
                <a:solidFill>
                  <a:schemeClr val="tx1"/>
                </a:solidFill>
                <a:ea typeface="Calibri Light" charset="0"/>
                <a:cs typeface="Calibri Light" charset="0"/>
              </a:rPr>
              <a:t>	LCAPs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4B02AF-9900-883D-8A6D-9CA303356138}"/>
              </a:ext>
            </a:extLst>
          </p:cNvPr>
          <p:cNvSpPr/>
          <p:nvPr/>
        </p:nvSpPr>
        <p:spPr>
          <a:xfrm>
            <a:off x="569415" y="4465673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	Adaptive 	Governance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BAB6EA-780C-60C1-7BD7-208DA9661AA0}"/>
              </a:ext>
            </a:extLst>
          </p:cNvPr>
          <p:cNvSpPr/>
          <p:nvPr/>
        </p:nvSpPr>
        <p:spPr>
          <a:xfrm>
            <a:off x="569415" y="5401729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	Resourcing Plan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AA73B4-C126-7F8E-04E1-C954B34F2636}"/>
              </a:ext>
            </a:extLst>
          </p:cNvPr>
          <p:cNvSpPr/>
          <p:nvPr/>
        </p:nvSpPr>
        <p:spPr>
          <a:xfrm>
            <a:off x="4122742" y="1688174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	Environment 	Strategy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2AEC4-B7FF-6BFF-A981-E73CE573754F}"/>
              </a:ext>
            </a:extLst>
          </p:cNvPr>
          <p:cNvSpPr/>
          <p:nvPr/>
        </p:nvSpPr>
        <p:spPr>
          <a:xfrm>
            <a:off x="4122742" y="2613225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 b="1" dirty="0">
                <a:solidFill>
                  <a:schemeClr val="tx1"/>
                </a:solidFill>
              </a:rPr>
              <a:t>Security &amp; DLP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66E25C-AFF0-7551-5D29-C7E2893AD4A8}"/>
              </a:ext>
            </a:extLst>
          </p:cNvPr>
          <p:cNvSpPr/>
          <p:nvPr/>
        </p:nvSpPr>
        <p:spPr>
          <a:xfrm>
            <a:off x="4122742" y="3538276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	Pro Dev Capability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997586-857B-AEFC-4B8A-0A65F0EF55E2}"/>
              </a:ext>
            </a:extLst>
          </p:cNvPr>
          <p:cNvSpPr/>
          <p:nvPr/>
        </p:nvSpPr>
        <p:spPr>
          <a:xfrm>
            <a:off x="4116085" y="4463327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	Maker Standards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	&amp; Training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CAFA54-6F4A-826B-00F9-C44670CB92B5}"/>
              </a:ext>
            </a:extLst>
          </p:cNvPr>
          <p:cNvSpPr/>
          <p:nvPr/>
        </p:nvSpPr>
        <p:spPr>
          <a:xfrm>
            <a:off x="4116085" y="5399383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	</a:t>
            </a:r>
            <a:r>
              <a:rPr lang="en-GB" b="1" dirty="0" err="1">
                <a:solidFill>
                  <a:schemeClr val="tx1"/>
                </a:solidFill>
              </a:rPr>
              <a:t>CoE</a:t>
            </a:r>
            <a:r>
              <a:rPr lang="en-GB" b="1" dirty="0">
                <a:solidFill>
                  <a:schemeClr val="tx1"/>
                </a:solidFill>
              </a:rPr>
              <a:t> Starter Kit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	(++++!)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1E84F5-865E-D133-4EAB-295787BC7ECF}"/>
              </a:ext>
            </a:extLst>
          </p:cNvPr>
          <p:cNvSpPr/>
          <p:nvPr/>
        </p:nvSpPr>
        <p:spPr>
          <a:xfrm>
            <a:off x="7682726" y="1684249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	Power Platform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	Hub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CA782A-714B-0742-3DCC-69E0DF2CDCF1}"/>
              </a:ext>
            </a:extLst>
          </p:cNvPr>
          <p:cNvSpPr/>
          <p:nvPr/>
        </p:nvSpPr>
        <p:spPr>
          <a:xfrm>
            <a:off x="7682726" y="2609300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	Tell them,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	TELL THEM!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3316DC-D1EA-9BF6-AE8E-A8FBFC690460}"/>
              </a:ext>
            </a:extLst>
          </p:cNvPr>
          <p:cNvSpPr/>
          <p:nvPr/>
        </p:nvSpPr>
        <p:spPr>
          <a:xfrm>
            <a:off x="7682726" y="3534351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	Sponsors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2F68B9-55FB-D178-E261-DAA22EDAFBA9}"/>
              </a:ext>
            </a:extLst>
          </p:cNvPr>
          <p:cNvSpPr/>
          <p:nvPr/>
        </p:nvSpPr>
        <p:spPr>
          <a:xfrm>
            <a:off x="7676069" y="4459402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GB" b="1" dirty="0">
                <a:solidFill>
                  <a:schemeClr val="tx1"/>
                </a:solidFill>
              </a:rPr>
              <a:t>	Community </a:t>
            </a:r>
          </a:p>
          <a:p>
            <a:pPr lvl="1" algn="ctr"/>
            <a:r>
              <a:rPr lang="en-GB" b="1" dirty="0">
                <a:solidFill>
                  <a:schemeClr val="tx1"/>
                </a:solidFill>
              </a:rPr>
              <a:t>	of Practice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597C59-16BD-7AAA-2B4E-D58EF88DD716}"/>
              </a:ext>
            </a:extLst>
          </p:cNvPr>
          <p:cNvSpPr/>
          <p:nvPr/>
        </p:nvSpPr>
        <p:spPr>
          <a:xfrm>
            <a:off x="7676069" y="5395458"/>
            <a:ext cx="3322160" cy="813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	Benefit Tracking</a:t>
            </a:r>
          </a:p>
        </p:txBody>
      </p:sp>
      <p:pic>
        <p:nvPicPr>
          <p:cNvPr id="26" name="Graphic 25" descr="Crown outline">
            <a:extLst>
              <a:ext uri="{FF2B5EF4-FFF2-40B4-BE49-F238E27FC236}">
                <a16:creationId xmlns:a16="http://schemas.microsoft.com/office/drawing/2014/main" id="{F5302581-8A5A-85C7-668D-CFE8BEA2D0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369" y="1690687"/>
            <a:ext cx="810916" cy="810916"/>
          </a:xfrm>
          <a:prstGeom prst="rect">
            <a:avLst/>
          </a:prstGeom>
        </p:spPr>
      </p:pic>
      <p:pic>
        <p:nvPicPr>
          <p:cNvPr id="27" name="Graphic 26" descr="Health And Safety outline">
            <a:extLst>
              <a:ext uri="{FF2B5EF4-FFF2-40B4-BE49-F238E27FC236}">
                <a16:creationId xmlns:a16="http://schemas.microsoft.com/office/drawing/2014/main" id="{A6409023-6BCF-2B2F-73E6-8E62FCD6832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8368" y="2575923"/>
            <a:ext cx="894103" cy="894103"/>
          </a:xfrm>
          <a:prstGeom prst="rect">
            <a:avLst/>
          </a:prstGeom>
        </p:spPr>
      </p:pic>
      <p:pic>
        <p:nvPicPr>
          <p:cNvPr id="28" name="Graphic 27" descr="Rating Star with solid fill">
            <a:extLst>
              <a:ext uri="{FF2B5EF4-FFF2-40B4-BE49-F238E27FC236}">
                <a16:creationId xmlns:a16="http://schemas.microsoft.com/office/drawing/2014/main" id="{1AD03CA1-D20F-E549-9A46-0C3C13EA173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765" y="3534351"/>
            <a:ext cx="860726" cy="860726"/>
          </a:xfrm>
          <a:prstGeom prst="rect">
            <a:avLst/>
          </a:prstGeom>
        </p:spPr>
      </p:pic>
      <p:pic>
        <p:nvPicPr>
          <p:cNvPr id="29" name="Graphic 28" descr="Police female outline">
            <a:extLst>
              <a:ext uri="{FF2B5EF4-FFF2-40B4-BE49-F238E27FC236}">
                <a16:creationId xmlns:a16="http://schemas.microsoft.com/office/drawing/2014/main" id="{9340FB8A-B9E4-B9BC-132F-BC598EEEF54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8436" y="4476679"/>
            <a:ext cx="816176" cy="816176"/>
          </a:xfrm>
          <a:prstGeom prst="rect">
            <a:avLst/>
          </a:prstGeom>
        </p:spPr>
      </p:pic>
      <p:pic>
        <p:nvPicPr>
          <p:cNvPr id="30" name="Graphic 29" descr="Group of people outline">
            <a:extLst>
              <a:ext uri="{FF2B5EF4-FFF2-40B4-BE49-F238E27FC236}">
                <a16:creationId xmlns:a16="http://schemas.microsoft.com/office/drawing/2014/main" id="{AA4429D2-2638-0CC2-5C0C-87F83EF92D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1351" y="5390724"/>
            <a:ext cx="813261" cy="813261"/>
          </a:xfrm>
          <a:prstGeom prst="rect">
            <a:avLst/>
          </a:prstGeom>
        </p:spPr>
      </p:pic>
      <p:pic>
        <p:nvPicPr>
          <p:cNvPr id="31" name="Graphic 30" descr="Chess pieces outline">
            <a:extLst>
              <a:ext uri="{FF2B5EF4-FFF2-40B4-BE49-F238E27FC236}">
                <a16:creationId xmlns:a16="http://schemas.microsoft.com/office/drawing/2014/main" id="{F70A81D7-8B0A-A2C7-FB5A-672DA94A7C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51901" y="1670758"/>
            <a:ext cx="860804" cy="860804"/>
          </a:xfrm>
          <a:prstGeom prst="rect">
            <a:avLst/>
          </a:prstGeom>
        </p:spPr>
      </p:pic>
      <p:pic>
        <p:nvPicPr>
          <p:cNvPr id="32" name="Graphic 31" descr="Unlock outline">
            <a:extLst>
              <a:ext uri="{FF2B5EF4-FFF2-40B4-BE49-F238E27FC236}">
                <a16:creationId xmlns:a16="http://schemas.microsoft.com/office/drawing/2014/main" id="{1600B362-A484-96A6-9906-EC228E813F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251901" y="2575923"/>
            <a:ext cx="860804" cy="860804"/>
          </a:xfrm>
          <a:prstGeom prst="rect">
            <a:avLst/>
          </a:prstGeom>
        </p:spPr>
      </p:pic>
      <p:pic>
        <p:nvPicPr>
          <p:cNvPr id="33" name="Graphic 32" descr="Business Growth outline">
            <a:extLst>
              <a:ext uri="{FF2B5EF4-FFF2-40B4-BE49-F238E27FC236}">
                <a16:creationId xmlns:a16="http://schemas.microsoft.com/office/drawing/2014/main" id="{160BB866-921B-EAC0-588F-128571BF37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1630" y="3548349"/>
            <a:ext cx="781346" cy="781346"/>
          </a:xfrm>
          <a:prstGeom prst="rect">
            <a:avLst/>
          </a:prstGeom>
        </p:spPr>
      </p:pic>
      <p:pic>
        <p:nvPicPr>
          <p:cNvPr id="34" name="Graphic 33" descr="Boardroom outline">
            <a:extLst>
              <a:ext uri="{FF2B5EF4-FFF2-40B4-BE49-F238E27FC236}">
                <a16:creationId xmlns:a16="http://schemas.microsoft.com/office/drawing/2014/main" id="{137054F3-4555-2D6D-B5E3-EB614F3D03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251901" y="4459402"/>
            <a:ext cx="860726" cy="860726"/>
          </a:xfrm>
          <a:prstGeom prst="rect">
            <a:avLst/>
          </a:prstGeom>
        </p:spPr>
      </p:pic>
      <p:pic>
        <p:nvPicPr>
          <p:cNvPr id="35" name="Graphic 34" descr="Fairy male outline">
            <a:extLst>
              <a:ext uri="{FF2B5EF4-FFF2-40B4-BE49-F238E27FC236}">
                <a16:creationId xmlns:a16="http://schemas.microsoft.com/office/drawing/2014/main" id="{EDD7BE7D-57D1-4575-9552-5A9684907B1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251901" y="5426713"/>
            <a:ext cx="807624" cy="8076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8E5538-42D2-B23D-A133-D2AE56554D6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98571" y="1892555"/>
            <a:ext cx="812029" cy="435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raphic 36" descr="Megaphone1 outline">
            <a:extLst>
              <a:ext uri="{FF2B5EF4-FFF2-40B4-BE49-F238E27FC236}">
                <a16:creationId xmlns:a16="http://schemas.microsoft.com/office/drawing/2014/main" id="{D279D960-EC67-4892-FEAC-BA1185ED90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38011" y="2552391"/>
            <a:ext cx="933147" cy="933147"/>
          </a:xfrm>
          <a:prstGeom prst="rect">
            <a:avLst/>
          </a:prstGeom>
        </p:spPr>
      </p:pic>
      <p:pic>
        <p:nvPicPr>
          <p:cNvPr id="38" name="Graphic 37" descr="Group success outline">
            <a:extLst>
              <a:ext uri="{FF2B5EF4-FFF2-40B4-BE49-F238E27FC236}">
                <a16:creationId xmlns:a16="http://schemas.microsoft.com/office/drawing/2014/main" id="{A2DEFFF4-7B23-5476-1BE3-7F4819B4C0F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794748" y="3518667"/>
            <a:ext cx="876410" cy="876410"/>
          </a:xfrm>
          <a:prstGeom prst="rect">
            <a:avLst/>
          </a:prstGeom>
        </p:spPr>
      </p:pic>
      <p:pic>
        <p:nvPicPr>
          <p:cNvPr id="39" name="Graphic 38" descr="Hero Female outline">
            <a:extLst>
              <a:ext uri="{FF2B5EF4-FFF2-40B4-BE49-F238E27FC236}">
                <a16:creationId xmlns:a16="http://schemas.microsoft.com/office/drawing/2014/main" id="{D89E280C-28EE-272D-D727-4AEF7CA1C0D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790571" y="4465513"/>
            <a:ext cx="820029" cy="820029"/>
          </a:xfrm>
          <a:prstGeom prst="rect">
            <a:avLst/>
          </a:prstGeom>
        </p:spPr>
      </p:pic>
      <p:pic>
        <p:nvPicPr>
          <p:cNvPr id="40" name="Graphic 39" descr="Abacus outline">
            <a:extLst>
              <a:ext uri="{FF2B5EF4-FFF2-40B4-BE49-F238E27FC236}">
                <a16:creationId xmlns:a16="http://schemas.microsoft.com/office/drawing/2014/main" id="{B3115E62-F46E-85DC-01DD-EDB3E253669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756372" y="5390623"/>
            <a:ext cx="813261" cy="81326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D3005CE-7A7D-4490-7A1D-BCE1A4467476}"/>
              </a:ext>
            </a:extLst>
          </p:cNvPr>
          <p:cNvSpPr/>
          <p:nvPr/>
        </p:nvSpPr>
        <p:spPr>
          <a:xfrm>
            <a:off x="7567404" y="365124"/>
            <a:ext cx="3606370" cy="5991226"/>
          </a:xfrm>
          <a:prstGeom prst="rect">
            <a:avLst/>
          </a:prstGeom>
          <a:noFill/>
          <a:ln w="5715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9910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1" grpId="0" animBg="1"/>
    </p:bldLst>
  </p:timing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86_TF89338750_Win32" id="{41E8F413-9A18-4BDF-B28A-7CD5BF285DD4}" vid="{F5763C4E-78C1-4EFB-B9F5-2F4B07C76D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BC329F5-30EE-4BF7-AA2A-B837B5141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919F73-B6C2-4A43-95E2-833EC48925FE}">
  <ds:schemaRefs>
    <ds:schemaRef ds:uri="http://purl.org/dc/dcmitype/"/>
    <ds:schemaRef ds:uri="http://schemas.openxmlformats.org/package/2006/metadata/core-properties"/>
    <ds:schemaRef ds:uri="71af3243-3dd4-4a8d-8c0d-dd76da1f02a5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16c05727-aa75-4e4a-9b5f-8a80a116589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{E9F73106-EE1D-4FEA-92D6-EF110A8AE39F}tf89338750_win32</Template>
  <TotalTime>16838</TotalTime>
  <Words>951</Words>
  <Application>Microsoft Office PowerPoint</Application>
  <PresentationFormat>Widescreen</PresentationFormat>
  <Paragraphs>197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Roboto</vt:lpstr>
      <vt:lpstr>Univers</vt:lpstr>
      <vt:lpstr>Wingdings</vt:lpstr>
      <vt:lpstr>GradientUnivers</vt:lpstr>
      <vt:lpstr>How to Successfully Adopt Power Platform at Scale</vt:lpstr>
      <vt:lpstr>WELCOME!</vt:lpstr>
      <vt:lpstr>WHAT WILL YOU LEARN FROM THIS SESSION?</vt:lpstr>
      <vt:lpstr>Defra’s Journey – Day One!</vt:lpstr>
      <vt:lpstr>PowerPoint Presentation</vt:lpstr>
      <vt:lpstr>Getting it right  is all about people!</vt:lpstr>
      <vt:lpstr>Plan, Prioritise, Don’t Panic…</vt:lpstr>
      <vt:lpstr>PowerPoint Presentation</vt:lpstr>
      <vt:lpstr>STRATEGIC FOUNDATION</vt:lpstr>
      <vt:lpstr>Supercharge adoption at scale</vt:lpstr>
      <vt:lpstr>Biggest challenges</vt:lpstr>
      <vt:lpstr>RESULTS SO FAR...</vt:lpstr>
      <vt:lpstr>KEY TAKEAWAYS</vt:lpstr>
      <vt:lpstr>QUESTIONS?</vt:lpstr>
      <vt:lpstr>Further reading</vt:lpstr>
      <vt:lpstr>ROLES/skills YOU will need*</vt:lpstr>
    </vt:vector>
  </TitlesOfParts>
  <Company>Defra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Shaw, Emma-Claire</dc:creator>
  <cp:lastModifiedBy>Shaw, Emma-Claire</cp:lastModifiedBy>
  <cp:revision>2</cp:revision>
  <dcterms:created xsi:type="dcterms:W3CDTF">2025-01-10T08:41:08Z</dcterms:created>
  <dcterms:modified xsi:type="dcterms:W3CDTF">2025-01-28T15:50:03Z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